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96" r:id="rId25"/>
    <p:sldId id="282" r:id="rId26"/>
    <p:sldId id="284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7" r:id="rId37"/>
    <p:sldId id="298" r:id="rId38"/>
    <p:sldId id="299" r:id="rId39"/>
    <p:sldId id="300" r:id="rId40"/>
    <p:sldId id="301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295" r:id="rId5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DF85F-732D-48E1-AC29-25F33CD59FF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E785-A224-430B-83B7-4574790CABC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4968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53552A-B048-466A-B200-15D7EBC3371E}" type="slidenum">
              <a:rPr lang="hr-HR" smtClean="0"/>
              <a:pPr>
                <a:defRPr/>
              </a:pPr>
              <a:t>17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3029E9C-9E74-41D2-8308-4298DF18C47E}" type="datetimeFigureOut">
              <a:rPr lang="hr-HR" smtClean="0"/>
              <a:t>15.10.2013.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B20E730-8F27-4F76-86B6-2F4E9225C4D6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UZV dijagnostika u reprodukcijskoj medicini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Albert Despot</a:t>
            </a:r>
          </a:p>
        </p:txBody>
      </p:sp>
    </p:spTree>
    <p:extLst>
      <p:ext uri="{BB962C8B-B14F-4D97-AF65-F5344CB8AC3E}">
        <p14:creationId xmlns:p14="http://schemas.microsoft.com/office/powerpoint/2010/main" val="8408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520940" cy="548640"/>
          </a:xfrm>
        </p:spPr>
        <p:txBody>
          <a:bodyPr/>
          <a:lstStyle/>
          <a:p>
            <a:r>
              <a:rPr lang="hr-HR" dirty="0"/>
              <a:t>Normal thickness of uterine lining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72816"/>
            <a:ext cx="7520940" cy="3579849"/>
          </a:xfrm>
        </p:spPr>
        <p:txBody>
          <a:bodyPr>
            <a:normAutofit/>
          </a:bodyPr>
          <a:lstStyle/>
          <a:p>
            <a:pPr lvl="0"/>
            <a:r>
              <a:rPr lang="hr-HR" sz="2800" dirty="0"/>
              <a:t>During </a:t>
            </a:r>
            <a:r>
              <a:rPr lang="hr-HR" sz="2800" dirty="0" smtClean="0"/>
              <a:t>menstruation:              </a:t>
            </a:r>
            <a:r>
              <a:rPr lang="hr-HR" sz="2800" b="0" dirty="0" smtClean="0"/>
              <a:t>2-4 </a:t>
            </a:r>
            <a:r>
              <a:rPr lang="hr-HR" sz="2800" b="0" dirty="0"/>
              <a:t>mm</a:t>
            </a:r>
          </a:p>
          <a:p>
            <a:pPr lvl="0"/>
            <a:r>
              <a:rPr lang="hr-HR" sz="2800" dirty="0"/>
              <a:t>Early proliferative </a:t>
            </a:r>
            <a:r>
              <a:rPr lang="hr-HR" sz="2800" dirty="0" smtClean="0"/>
              <a:t>phase:        </a:t>
            </a:r>
            <a:r>
              <a:rPr lang="hr-HR" sz="2800" b="0" dirty="0" smtClean="0"/>
              <a:t>5-7 </a:t>
            </a:r>
            <a:r>
              <a:rPr lang="hr-HR" sz="2800" b="0" dirty="0"/>
              <a:t>mm </a:t>
            </a:r>
          </a:p>
          <a:p>
            <a:pPr lvl="0"/>
            <a:r>
              <a:rPr lang="hr-HR" sz="2800" dirty="0"/>
              <a:t>Preovulatory </a:t>
            </a:r>
            <a:r>
              <a:rPr lang="hr-HR" sz="2800" dirty="0" smtClean="0"/>
              <a:t>phase:        </a:t>
            </a:r>
            <a:r>
              <a:rPr lang="hr-HR" sz="2800" b="0" dirty="0" smtClean="0"/>
              <a:t>up </a:t>
            </a:r>
            <a:r>
              <a:rPr lang="hr-HR" sz="2800" b="0" dirty="0"/>
              <a:t>to 11 mm</a:t>
            </a:r>
          </a:p>
          <a:p>
            <a:pPr lvl="0"/>
            <a:r>
              <a:rPr lang="hr-HR" sz="2800" dirty="0"/>
              <a:t>Secretory </a:t>
            </a:r>
            <a:r>
              <a:rPr lang="hr-HR" sz="2800" dirty="0" smtClean="0"/>
              <a:t>phase:                   </a:t>
            </a:r>
            <a:r>
              <a:rPr lang="hr-HR" sz="2800" b="0" dirty="0"/>
              <a:t>7-16  mm</a:t>
            </a:r>
          </a:p>
          <a:p>
            <a:pPr lvl="0"/>
            <a:r>
              <a:rPr lang="hr-HR" sz="2800" dirty="0" smtClean="0"/>
              <a:t>Postmenopause:               </a:t>
            </a:r>
            <a:r>
              <a:rPr lang="hr-HR" sz="2800" b="0" dirty="0" smtClean="0"/>
              <a:t>up </a:t>
            </a:r>
            <a:r>
              <a:rPr lang="hr-HR" sz="2800" b="0" dirty="0"/>
              <a:t>to 5 mm</a:t>
            </a:r>
          </a:p>
          <a:p>
            <a:endParaRPr lang="hr-HR" sz="2800" b="0" dirty="0"/>
          </a:p>
        </p:txBody>
      </p:sp>
      <p:sp>
        <p:nvSpPr>
          <p:cNvPr id="4" name="Rectangle 3"/>
          <p:cNvSpPr/>
          <p:nvPr/>
        </p:nvSpPr>
        <p:spPr>
          <a:xfrm>
            <a:off x="6012160" y="6165304"/>
            <a:ext cx="3005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/>
              <a:t>2D measurements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21472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762000" y="269875"/>
            <a:ext cx="8778875" cy="1143000"/>
          </a:xfrm>
        </p:spPr>
        <p:txBody>
          <a:bodyPr/>
          <a:lstStyle/>
          <a:p>
            <a:pPr eaLnBrk="1" hangingPunct="1"/>
            <a:r>
              <a:rPr lang="hr-HR" sz="4000" smtClean="0">
                <a:solidFill>
                  <a:schemeClr val="tx2"/>
                </a:solidFill>
              </a:rPr>
              <a:t>                        </a:t>
            </a:r>
          </a:p>
        </p:txBody>
      </p:sp>
      <p:sp>
        <p:nvSpPr>
          <p:cNvPr id="9219" name="Content Placeholder 4"/>
          <p:cNvSpPr>
            <a:spLocks noGrp="1"/>
          </p:cNvSpPr>
          <p:nvPr>
            <p:ph idx="1"/>
          </p:nvPr>
        </p:nvSpPr>
        <p:spPr>
          <a:xfrm>
            <a:off x="323528" y="260350"/>
            <a:ext cx="8580760" cy="4297363"/>
          </a:xfrm>
        </p:spPr>
        <p:txBody>
          <a:bodyPr>
            <a:normAutofit/>
          </a:bodyPr>
          <a:lstStyle/>
          <a:p>
            <a:pPr marL="0" indent="0"/>
            <a:r>
              <a:rPr lang="hr-HR" sz="3200" b="1" dirty="0" smtClean="0"/>
              <a:t>Za </a:t>
            </a:r>
            <a:r>
              <a:rPr lang="hr-HR" sz="3200" dirty="0" smtClean="0"/>
              <a:t>implataciju iz </a:t>
            </a:r>
            <a:r>
              <a:rPr lang="hr-HR" sz="3200" b="1" dirty="0" smtClean="0"/>
              <a:t>„in vivo“ ili</a:t>
            </a:r>
            <a:r>
              <a:rPr lang="hr-HR" sz="3200" dirty="0"/>
              <a:t> </a:t>
            </a:r>
            <a:r>
              <a:rPr lang="hr-HR" sz="3200" b="1" dirty="0" smtClean="0"/>
              <a:t>„in vitro“ fertilizacije potrebna je idealna anatomija i fiziologija:</a:t>
            </a:r>
          </a:p>
        </p:txBody>
      </p:sp>
      <p:sp>
        <p:nvSpPr>
          <p:cNvPr id="9220" name="Content Placeholder 4"/>
          <p:cNvSpPr txBox="1">
            <a:spLocks/>
          </p:cNvSpPr>
          <p:nvPr/>
        </p:nvSpPr>
        <p:spPr bwMode="auto">
          <a:xfrm>
            <a:off x="778294" y="1988840"/>
            <a:ext cx="80772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hr-HR" sz="2800" dirty="0" smtClean="0">
                <a:solidFill>
                  <a:srgbClr val="0070C0"/>
                </a:solidFill>
                <a:latin typeface="Franklin Gothic Book (Body)"/>
              </a:rPr>
              <a:t>Sekrecijski </a:t>
            </a:r>
            <a:r>
              <a:rPr lang="hr-HR" sz="2800" dirty="0">
                <a:solidFill>
                  <a:srgbClr val="0070C0"/>
                </a:solidFill>
                <a:latin typeface="Franklin Gothic Book (Body)"/>
              </a:rPr>
              <a:t>promjenjenog endometrija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 smtClean="0">
                <a:solidFill>
                  <a:srgbClr val="0070C0"/>
                </a:solidFill>
                <a:latin typeface="Franklin Gothic Book (Body)"/>
              </a:rPr>
              <a:t>Miometrija</a:t>
            </a:r>
            <a:endParaRPr lang="hr-HR" sz="2800" dirty="0">
              <a:solidFill>
                <a:srgbClr val="0070C0"/>
              </a:solidFill>
              <a:latin typeface="Franklin Gothic Book (Body)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 smtClean="0">
                <a:solidFill>
                  <a:srgbClr val="0070C0"/>
                </a:solidFill>
                <a:latin typeface="Franklin Gothic Book (Body)"/>
              </a:rPr>
              <a:t>Uterinog </a:t>
            </a:r>
            <a:r>
              <a:rPr lang="hr-HR" sz="2800" dirty="0">
                <a:solidFill>
                  <a:srgbClr val="0070C0"/>
                </a:solidFill>
                <a:latin typeface="Franklin Gothic Book (Body)"/>
              </a:rPr>
              <a:t>protoka</a:t>
            </a:r>
          </a:p>
        </p:txBody>
      </p:sp>
    </p:spTree>
    <p:extLst>
      <p:ext uri="{BB962C8B-B14F-4D97-AF65-F5344CB8AC3E}">
        <p14:creationId xmlns:p14="http://schemas.microsoft.com/office/powerpoint/2010/main" val="40885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762000" y="269875"/>
            <a:ext cx="8778875" cy="1143000"/>
          </a:xfrm>
        </p:spPr>
        <p:txBody>
          <a:bodyPr/>
          <a:lstStyle/>
          <a:p>
            <a:pPr eaLnBrk="1" hangingPunct="1"/>
            <a:r>
              <a:rPr lang="hr-HR" sz="4000" smtClean="0">
                <a:solidFill>
                  <a:schemeClr val="tx2"/>
                </a:solidFill>
              </a:rPr>
              <a:t>                        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idx="1"/>
          </p:nvPr>
        </p:nvSpPr>
        <p:spPr>
          <a:xfrm>
            <a:off x="251520" y="188640"/>
            <a:ext cx="8316912" cy="4321175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hr-HR" sz="3200" b="0" dirty="0" smtClean="0">
                <a:solidFill>
                  <a:srgbClr val="0070C0"/>
                </a:solidFill>
                <a:latin typeface="+mj-lt"/>
              </a:rPr>
              <a:t>Endometrij u dvodimenzionalnom i trodimenzionalnom ultrazvučnom prikazu</a:t>
            </a:r>
            <a:endParaRPr lang="hr-HR" sz="3200" b="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44" name="Picture 2" descr="C:\Users\Wicked\Desktop\Albert Despot\hotv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21965" cy="481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85975" y="6304688"/>
            <a:ext cx="705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2800" dirty="0" smtClean="0">
                <a:latin typeface="+mj-lt"/>
                <a:cs typeface="Tunga" pitchFamily="34" charset="0"/>
              </a:rPr>
              <a:t>2D - uzdužno</a:t>
            </a:r>
            <a:endParaRPr lang="hr-HR" sz="2800" dirty="0">
              <a:latin typeface="+mj-lt"/>
              <a:cs typeface="Tunga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076056" y="6304688"/>
            <a:ext cx="705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2800" dirty="0" smtClean="0">
                <a:latin typeface="+mj-lt"/>
                <a:cs typeface="Tunga" pitchFamily="34" charset="0"/>
              </a:rPr>
              <a:t>3D - koronarno</a:t>
            </a:r>
            <a:endParaRPr lang="hr-HR" sz="2800" dirty="0">
              <a:latin typeface="+mj-lt"/>
              <a:cs typeface="Tunga" pitchFamily="34" charset="0"/>
            </a:endParaRPr>
          </a:p>
        </p:txBody>
      </p:sp>
      <p:sp>
        <p:nvSpPr>
          <p:cNvPr id="7" name="Pravokutnik 4"/>
          <p:cNvSpPr/>
          <p:nvPr/>
        </p:nvSpPr>
        <p:spPr>
          <a:xfrm>
            <a:off x="1835696" y="1496205"/>
            <a:ext cx="792163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H:\PREDAVANJE IV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12" y="1382671"/>
            <a:ext cx="6552728" cy="49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utnik 4"/>
          <p:cNvSpPr/>
          <p:nvPr/>
        </p:nvSpPr>
        <p:spPr>
          <a:xfrm>
            <a:off x="1619672" y="1412900"/>
            <a:ext cx="1008112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51520" y="188640"/>
            <a:ext cx="8316912" cy="432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hr-HR" sz="3200" b="0" dirty="0" smtClean="0">
                <a:solidFill>
                  <a:srgbClr val="0070C0"/>
                </a:solidFill>
                <a:latin typeface="+mj-lt"/>
              </a:rPr>
              <a:t>Endometrij u dvodimenzionalnom i trodimenzionalnom ultrazvučnom prikazu</a:t>
            </a:r>
            <a:endParaRPr lang="hr-HR" sz="3200" b="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85975" y="6304688"/>
            <a:ext cx="705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2800" dirty="0" smtClean="0">
                <a:latin typeface="+mj-lt"/>
                <a:cs typeface="Tunga" pitchFamily="34" charset="0"/>
              </a:rPr>
              <a:t>2D - uzdužno</a:t>
            </a:r>
            <a:endParaRPr lang="hr-HR" sz="2800" dirty="0">
              <a:latin typeface="+mj-lt"/>
              <a:cs typeface="Tunga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076056" y="6304688"/>
            <a:ext cx="705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2800" dirty="0" smtClean="0">
                <a:latin typeface="+mj-lt"/>
                <a:cs typeface="Tunga" pitchFamily="34" charset="0"/>
              </a:rPr>
              <a:t>3D - koronarno</a:t>
            </a:r>
            <a:endParaRPr lang="hr-HR" sz="2800" dirty="0">
              <a:latin typeface="+mj-lt"/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63513" y="0"/>
            <a:ext cx="88566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r-HR" sz="3600" dirty="0">
                <a:solidFill>
                  <a:srgbClr val="0070C0"/>
                </a:solidFill>
              </a:rPr>
              <a:t>Koronarni presjek endometrija </a:t>
            </a:r>
          </a:p>
          <a:p>
            <a:pPr algn="ctr"/>
            <a:endParaRPr lang="hr-HR" sz="3600" dirty="0">
              <a:solidFill>
                <a:srgbClr val="0070C0"/>
              </a:solidFill>
            </a:endParaRPr>
          </a:p>
          <a:p>
            <a:pPr algn="ctr"/>
            <a:endParaRPr lang="hr-HR" sz="3600" dirty="0">
              <a:solidFill>
                <a:srgbClr val="0070C0"/>
              </a:solidFill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812482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258888" y="765175"/>
            <a:ext cx="1152872" cy="2349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762000" y="1597025"/>
            <a:ext cx="8077200" cy="4297363"/>
          </a:xfrm>
        </p:spPr>
        <p:txBody>
          <a:bodyPr/>
          <a:lstStyle/>
          <a:p>
            <a:endParaRPr lang="hr-HR" smtClean="0"/>
          </a:p>
        </p:txBody>
      </p:sp>
      <p:pic>
        <p:nvPicPr>
          <p:cNvPr id="46083" name="Picture 4" descr="C:\HORVAT-VOLUMEN ENDOMETRIJ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6012"/>
            <a:ext cx="692943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79512" y="0"/>
            <a:ext cx="80772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>
                <a:solidFill>
                  <a:srgbClr val="0070C0"/>
                </a:solidFill>
              </a:rPr>
              <a:t/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/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>Volumen “implatacijskog” endometrija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/>
            </a:r>
            <a:br>
              <a:rPr lang="hr-HR" dirty="0" smtClean="0">
                <a:solidFill>
                  <a:srgbClr val="0070C0"/>
                </a:solidFill>
              </a:rPr>
            </a:br>
            <a:endParaRPr lang="hr-HR" dirty="0">
              <a:solidFill>
                <a:srgbClr val="0070C0"/>
              </a:solidFill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6429375" y="3714750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5500688" y="4214813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FFFF00"/>
                </a:solidFill>
              </a:rPr>
              <a:t> c</a:t>
            </a:r>
          </a:p>
        </p:txBody>
      </p:sp>
      <p:sp>
        <p:nvSpPr>
          <p:cNvPr id="46087" name="TextBox 7"/>
          <p:cNvSpPr txBox="1">
            <a:spLocks noChangeArrowheads="1"/>
          </p:cNvSpPr>
          <p:nvPr/>
        </p:nvSpPr>
        <p:spPr bwMode="auto">
          <a:xfrm>
            <a:off x="6000750" y="3929063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FFFF00"/>
                </a:solidFill>
              </a:rPr>
              <a:t> l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1563" y="1428750"/>
            <a:ext cx="500062" cy="142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Pravokutnik 4"/>
          <p:cNvSpPr/>
          <p:nvPr/>
        </p:nvSpPr>
        <p:spPr>
          <a:xfrm>
            <a:off x="1475656" y="1148542"/>
            <a:ext cx="1008112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285750"/>
            <a:ext cx="8077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>
                <a:solidFill>
                  <a:srgbClr val="0070C0"/>
                </a:solidFill>
              </a:rPr>
              <a:t/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/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> Volumen “implatacijskog”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> endometrija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/>
            </a:r>
            <a:br>
              <a:rPr lang="hr-HR" dirty="0" smtClean="0">
                <a:solidFill>
                  <a:srgbClr val="0070C0"/>
                </a:solidFill>
              </a:rPr>
            </a:br>
            <a:endParaRPr lang="hr-HR" dirty="0">
              <a:solidFill>
                <a:srgbClr val="0070C0"/>
              </a:solidFill>
            </a:endParaRPr>
          </a:p>
        </p:txBody>
      </p:sp>
      <p:sp>
        <p:nvSpPr>
          <p:cNvPr id="30723" name="Content Placeholder 4"/>
          <p:cNvSpPr>
            <a:spLocks noGrp="1"/>
          </p:cNvSpPr>
          <p:nvPr>
            <p:ph idx="1"/>
          </p:nvPr>
        </p:nvSpPr>
        <p:spPr>
          <a:xfrm>
            <a:off x="3851920" y="-243408"/>
            <a:ext cx="8077200" cy="5072062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endParaRPr lang="hr-HR" sz="2000" dirty="0" smtClean="0"/>
          </a:p>
          <a:p>
            <a:pPr eaLnBrk="1" hangingPunct="1">
              <a:buFont typeface="Arial" charset="0"/>
              <a:buNone/>
              <a:defRPr/>
            </a:pPr>
            <a:endParaRPr lang="hr-HR" sz="2000" dirty="0" smtClean="0"/>
          </a:p>
          <a:p>
            <a:pPr eaLnBrk="1" hangingPunct="1">
              <a:buFont typeface="Arial" charset="0"/>
              <a:buNone/>
              <a:defRPr/>
            </a:pPr>
            <a:endParaRPr lang="hr-HR" sz="2000" dirty="0" smtClean="0"/>
          </a:p>
          <a:p>
            <a:pPr eaLnBrk="1" hangingPunct="1">
              <a:buFont typeface="Arial" charset="0"/>
              <a:buNone/>
              <a:defRPr/>
            </a:pPr>
            <a:endParaRPr lang="hr-HR" sz="2000" dirty="0" smtClean="0"/>
          </a:p>
          <a:p>
            <a:pPr eaLnBrk="1" hangingPunct="1">
              <a:buFont typeface="Arial" charset="0"/>
              <a:buNone/>
              <a:defRPr/>
            </a:pPr>
            <a:endParaRPr lang="hr-HR" sz="20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hr-HR" sz="2000" dirty="0" smtClean="0"/>
              <a:t>d....debljina endometrija u uzdužnom                         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hr-HR" sz="2000" dirty="0" smtClean="0"/>
              <a:t>        presjeku (2D)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hr-HR" sz="2000" dirty="0" smtClean="0"/>
              <a:t>P</a:t>
            </a:r>
            <a:r>
              <a:rPr lang="hr-HR" sz="2000" baseline="-25000" dirty="0" smtClean="0"/>
              <a:t>c</a:t>
            </a:r>
            <a:r>
              <a:rPr lang="hr-HR" sz="2000" dirty="0" smtClean="0"/>
              <a:t>...površina endometrija u koronarnom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hr-HR" sz="2000" dirty="0" smtClean="0"/>
              <a:t>        presjeku (3D) – jednakokračni trapez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hr-HR" sz="2000" dirty="0" smtClean="0"/>
              <a:t>l = konstanta: 1,5cm</a:t>
            </a:r>
          </a:p>
          <a:p>
            <a:pPr eaLnBrk="1" hangingPunct="1">
              <a:buFont typeface="Arial" charset="0"/>
              <a:buNone/>
              <a:defRPr/>
            </a:pPr>
            <a:endParaRPr lang="hr-HR" sz="2000" dirty="0" smtClean="0"/>
          </a:p>
          <a:p>
            <a:pPr eaLnBrk="1" hangingPunct="1">
              <a:buFont typeface="Arial" charset="0"/>
              <a:buNone/>
              <a:defRPr/>
            </a:pPr>
            <a:endParaRPr lang="hr-HR" sz="2000" dirty="0" smtClean="0"/>
          </a:p>
          <a:p>
            <a:pPr eaLnBrk="1" hangingPunct="1">
              <a:buFont typeface="Arial" charset="0"/>
              <a:buNone/>
              <a:defRPr/>
            </a:pPr>
            <a:endParaRPr lang="hr-HR" sz="2000" dirty="0" smtClean="0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70726"/>
              </p:ext>
            </p:extLst>
          </p:nvPr>
        </p:nvGraphicFramePr>
        <p:xfrm>
          <a:off x="899592" y="2128862"/>
          <a:ext cx="2357438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" name="Equation" r:id="rId3" imgW="901440" imgH="393480" progId="Equation.3">
                  <p:embed/>
                </p:oleObj>
              </mc:Choice>
              <mc:Fallback>
                <p:oleObj name="Equation" r:id="rId3" imgW="901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128862"/>
                        <a:ext cx="2357438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902636"/>
              </p:ext>
            </p:extLst>
          </p:nvPr>
        </p:nvGraphicFramePr>
        <p:xfrm>
          <a:off x="899592" y="3057550"/>
          <a:ext cx="199231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1" name="Equation" r:id="rId5" imgW="761760" imgH="393480" progId="Equation.3">
                  <p:embed/>
                </p:oleObj>
              </mc:Choice>
              <mc:Fallback>
                <p:oleObj name="Equation" r:id="rId5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057550"/>
                        <a:ext cx="1992313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043284"/>
              </p:ext>
            </p:extLst>
          </p:nvPr>
        </p:nvGraphicFramePr>
        <p:xfrm>
          <a:off x="899592" y="1628800"/>
          <a:ext cx="152717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" name="Equation" r:id="rId7" imgW="583920" imgH="228600" progId="Equation.3">
                  <p:embed/>
                </p:oleObj>
              </mc:Choice>
              <mc:Fallback>
                <p:oleObj name="Equation" r:id="rId7" imgW="583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628800"/>
                        <a:ext cx="1527175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77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dirty="0" smtClean="0">
                <a:solidFill>
                  <a:srgbClr val="0070C0"/>
                </a:solidFill>
              </a:rPr>
              <a:t>Energetski potencijal implatacijskog endometrija                        </a:t>
            </a:r>
            <a:endParaRPr lang="hr-HR" sz="3200" dirty="0">
              <a:solidFill>
                <a:srgbClr val="0070C0"/>
              </a:solidFill>
            </a:endParaRPr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>
          <a:xfrm>
            <a:off x="642938" y="1643063"/>
            <a:ext cx="8072437" cy="5214937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hr-HR" sz="5900" dirty="0" smtClean="0"/>
              <a:t>E</a:t>
            </a:r>
            <a:r>
              <a:rPr lang="hr-HR" sz="5100" baseline="-25000" dirty="0" smtClean="0"/>
              <a:t>ATP</a:t>
            </a:r>
            <a:r>
              <a:rPr lang="hr-HR" sz="5100" dirty="0" smtClean="0"/>
              <a:t> = </a:t>
            </a:r>
            <a:r>
              <a:rPr lang="hr-HR" sz="5900" dirty="0" smtClean="0"/>
              <a:t>M</a:t>
            </a:r>
            <a:r>
              <a:rPr lang="hr-HR" sz="5100" baseline="-25000" dirty="0" smtClean="0"/>
              <a:t>guk</a:t>
            </a:r>
            <a:r>
              <a:rPr lang="hr-HR" sz="5100" dirty="0" smtClean="0"/>
              <a:t> x</a:t>
            </a:r>
            <a:r>
              <a:rPr lang="hr-HR" sz="6700" dirty="0" smtClean="0"/>
              <a:t> </a:t>
            </a:r>
            <a:r>
              <a:rPr lang="hr-HR" sz="5900" dirty="0" smtClean="0"/>
              <a:t>36</a:t>
            </a:r>
            <a:r>
              <a:rPr lang="hr-HR" sz="5100" dirty="0" smtClean="0"/>
              <a:t>      </a:t>
            </a:r>
            <a:endParaRPr lang="hr-HR" sz="40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hr-HR" sz="5900" dirty="0" smtClean="0"/>
              <a:t>E</a:t>
            </a:r>
            <a:r>
              <a:rPr lang="hr-HR" sz="3800" dirty="0" smtClean="0"/>
              <a:t>ATP</a:t>
            </a:r>
            <a:r>
              <a:rPr lang="hr-HR" sz="4000" dirty="0" smtClean="0"/>
              <a:t> = </a:t>
            </a:r>
            <a:r>
              <a:rPr lang="hr-HR" sz="5900" dirty="0" smtClean="0"/>
              <a:t>V</a:t>
            </a:r>
            <a:r>
              <a:rPr lang="hr-HR" sz="5100" dirty="0" smtClean="0"/>
              <a:t>ie</a:t>
            </a:r>
            <a:r>
              <a:rPr lang="hr-HR" sz="4000" dirty="0" smtClean="0"/>
              <a:t> x </a:t>
            </a:r>
            <a:r>
              <a:rPr lang="hr-HR" sz="5900" dirty="0" smtClean="0"/>
              <a:t>C</a:t>
            </a:r>
            <a:r>
              <a:rPr lang="hr-HR" sz="4000" dirty="0" smtClean="0"/>
              <a:t>guk</a:t>
            </a:r>
            <a:r>
              <a:rPr lang="hr-HR" sz="5100" dirty="0" smtClean="0"/>
              <a:t>(mm</a:t>
            </a:r>
            <a:r>
              <a:rPr lang="hr-HR" sz="5100" baseline="30000" dirty="0" smtClean="0"/>
              <a:t>3</a:t>
            </a:r>
            <a:r>
              <a:rPr lang="hr-HR" sz="5100" dirty="0" smtClean="0"/>
              <a:t>) </a:t>
            </a:r>
            <a:r>
              <a:rPr lang="hr-HR" sz="4000" dirty="0" smtClean="0"/>
              <a:t>x</a:t>
            </a:r>
            <a:r>
              <a:rPr lang="hr-HR" sz="5900" dirty="0" smtClean="0"/>
              <a:t> 36</a:t>
            </a:r>
            <a:endParaRPr lang="hr-HR" sz="4000" dirty="0" smtClean="0"/>
          </a:p>
          <a:p>
            <a:pPr eaLnBrk="1" hangingPunct="1">
              <a:buFont typeface="Arial" charset="0"/>
              <a:buNone/>
              <a:defRPr/>
            </a:pPr>
            <a:endParaRPr lang="hr-HR" sz="40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hr-HR" sz="5800" dirty="0" smtClean="0"/>
              <a:t>M</a:t>
            </a:r>
            <a:r>
              <a:rPr lang="hr-HR" sz="4400" dirty="0" smtClean="0"/>
              <a:t>guk</a:t>
            </a:r>
            <a:r>
              <a:rPr lang="hr-HR" sz="4300" dirty="0" smtClean="0"/>
              <a:t> </a:t>
            </a:r>
            <a:r>
              <a:rPr lang="hr-HR" sz="5100" dirty="0" smtClean="0"/>
              <a:t>= masa glukoze     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hr-HR" sz="5100" dirty="0" smtClean="0"/>
              <a:t>M</a:t>
            </a:r>
            <a:r>
              <a:rPr lang="hr-HR" sz="3800" dirty="0" smtClean="0"/>
              <a:t>guk</a:t>
            </a:r>
            <a:r>
              <a:rPr lang="hr-HR" sz="5900" dirty="0" smtClean="0"/>
              <a:t> </a:t>
            </a:r>
            <a:r>
              <a:rPr lang="hr-HR" sz="5100" dirty="0" smtClean="0"/>
              <a:t>=</a:t>
            </a:r>
            <a:r>
              <a:rPr lang="hr-HR" sz="5900" dirty="0" smtClean="0"/>
              <a:t> </a:t>
            </a:r>
            <a:r>
              <a:rPr lang="hr-HR" sz="5100" dirty="0" smtClean="0"/>
              <a:t>V</a:t>
            </a:r>
            <a:r>
              <a:rPr lang="hr-HR" sz="3800" dirty="0" smtClean="0"/>
              <a:t>ie</a:t>
            </a:r>
            <a:r>
              <a:rPr lang="hr-HR" sz="5900" dirty="0" smtClean="0"/>
              <a:t> </a:t>
            </a:r>
            <a:r>
              <a:rPr lang="hr-HR" sz="5100" dirty="0" smtClean="0"/>
              <a:t>x</a:t>
            </a:r>
            <a:r>
              <a:rPr lang="hr-HR" sz="5900" dirty="0" smtClean="0"/>
              <a:t> </a:t>
            </a:r>
            <a:r>
              <a:rPr lang="hr-HR" sz="5100" dirty="0" smtClean="0"/>
              <a:t>C</a:t>
            </a:r>
            <a:r>
              <a:rPr lang="hr-HR" sz="3800" dirty="0" smtClean="0"/>
              <a:t>guk(mm</a:t>
            </a:r>
            <a:r>
              <a:rPr lang="hr-HR" sz="3800" baseline="30000" dirty="0" smtClean="0"/>
              <a:t>3</a:t>
            </a:r>
            <a:r>
              <a:rPr lang="hr-HR" sz="3800" dirty="0" smtClean="0"/>
              <a:t>)</a:t>
            </a:r>
            <a:endParaRPr lang="hr-HR" sz="5100" dirty="0" smtClean="0"/>
          </a:p>
          <a:p>
            <a:pPr eaLnBrk="1" hangingPunct="1">
              <a:spcBef>
                <a:spcPts val="3000"/>
              </a:spcBef>
              <a:buFont typeface="Arial" charset="0"/>
              <a:buNone/>
              <a:defRPr/>
            </a:pPr>
            <a:r>
              <a:rPr lang="hr-HR" sz="5100" dirty="0" smtClean="0"/>
              <a:t>        				(3D UZV)</a:t>
            </a:r>
            <a:endParaRPr lang="hr-HR" u="sng" dirty="0" smtClean="0"/>
          </a:p>
          <a:p>
            <a:pPr eaLnBrk="1" hangingPunct="1">
              <a:buFont typeface="Arial" charset="0"/>
              <a:buNone/>
              <a:defRPr/>
            </a:pPr>
            <a:endParaRPr lang="hr-HR" sz="51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hr-HR" sz="5100" dirty="0" smtClean="0"/>
              <a:t>C</a:t>
            </a:r>
            <a:r>
              <a:rPr lang="hr-HR" sz="5800" baseline="-25000" dirty="0" smtClean="0"/>
              <a:t>guk(mm</a:t>
            </a:r>
            <a:r>
              <a:rPr lang="hr-HR" sz="2900" dirty="0" smtClean="0"/>
              <a:t>3</a:t>
            </a:r>
            <a:r>
              <a:rPr lang="hr-HR" sz="5800" baseline="-25000" dirty="0" smtClean="0"/>
              <a:t>)</a:t>
            </a:r>
            <a:r>
              <a:rPr lang="hr-HR" sz="5800" dirty="0" smtClean="0"/>
              <a:t> </a:t>
            </a:r>
            <a:r>
              <a:rPr lang="hr-HR" sz="5100" dirty="0" smtClean="0"/>
              <a:t>=</a:t>
            </a:r>
            <a:r>
              <a:rPr lang="hr-HR" sz="5800" dirty="0" smtClean="0"/>
              <a:t> </a:t>
            </a:r>
            <a:r>
              <a:rPr lang="hr-HR" sz="5100" dirty="0" smtClean="0"/>
              <a:t>koncetracija glukoze u mol/mm</a:t>
            </a:r>
            <a:r>
              <a:rPr lang="hr-HR" sz="5100" baseline="30000" dirty="0" smtClean="0"/>
              <a:t>3</a:t>
            </a:r>
            <a:r>
              <a:rPr lang="hr-HR" sz="5100" dirty="0" smtClean="0"/>
              <a:t> i.e.            </a:t>
            </a:r>
            <a:endParaRPr lang="hr-HR" sz="58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hr-HR" dirty="0" smtClean="0"/>
              <a:t>                              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hr-HR" sz="5100" dirty="0" smtClean="0"/>
              <a:t>1 mol. guk. = 36 ATP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1143000" y="4000500"/>
          <a:ext cx="2490788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4" imgW="952200" imgH="393480" progId="Equation.3">
                  <p:embed/>
                </p:oleObj>
              </mc:Choice>
              <mc:Fallback>
                <p:oleObj name="Equation" r:id="rId4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000500"/>
                        <a:ext cx="2490788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16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077200" cy="1143000"/>
          </a:xfrm>
        </p:spPr>
        <p:txBody>
          <a:bodyPr/>
          <a:lstStyle/>
          <a:p>
            <a:r>
              <a:rPr lang="hr-HR" dirty="0" smtClean="0">
                <a:solidFill>
                  <a:srgbClr val="0070C0"/>
                </a:solidFill>
              </a:rPr>
              <a:t/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>Sterilitet - 43. </a:t>
            </a:r>
            <a:r>
              <a:rPr lang="hr-HR" sz="1800" dirty="0" smtClean="0">
                <a:solidFill>
                  <a:srgbClr val="0070C0"/>
                </a:solidFill>
              </a:rPr>
              <a:t>god</a:t>
            </a:r>
            <a:r>
              <a:rPr lang="hr-HR" dirty="0" smtClean="0">
                <a:solidFill>
                  <a:srgbClr val="0070C0"/>
                </a:solidFill>
              </a:rPr>
              <a:t>. - 18. dan ciklusa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>Stanje poslije 8 </a:t>
            </a:r>
            <a:r>
              <a:rPr lang="hr-HR" sz="2000" dirty="0" smtClean="0">
                <a:solidFill>
                  <a:srgbClr val="0070C0"/>
                </a:solidFill>
              </a:rPr>
              <a:t>x</a:t>
            </a:r>
            <a:r>
              <a:rPr lang="hr-HR" dirty="0" smtClean="0">
                <a:solidFill>
                  <a:srgbClr val="0070C0"/>
                </a:solidFill>
              </a:rPr>
              <a:t> IVF</a:t>
            </a:r>
            <a:br>
              <a:rPr lang="hr-HR" dirty="0" smtClean="0">
                <a:solidFill>
                  <a:srgbClr val="0070C0"/>
                </a:solidFill>
              </a:rPr>
            </a:br>
            <a:endParaRPr lang="hr-HR" dirty="0" smtClean="0">
              <a:solidFill>
                <a:srgbClr val="0070C0"/>
              </a:solidFill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762000" y="1597025"/>
            <a:ext cx="8077200" cy="4297363"/>
          </a:xfrm>
        </p:spPr>
        <p:txBody>
          <a:bodyPr/>
          <a:lstStyle/>
          <a:p>
            <a:endParaRPr lang="hr-HR" smtClean="0"/>
          </a:p>
        </p:txBody>
      </p:sp>
      <p:pic>
        <p:nvPicPr>
          <p:cNvPr id="47108" name="Picture 5" descr="C:\ENDOMETRIJ - INSUFF. II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9" y="1268759"/>
            <a:ext cx="6910908" cy="518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4500563" y="471487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HR" b="1">
                <a:solidFill>
                  <a:srgbClr val="FFFF00"/>
                </a:solidFill>
              </a:rPr>
              <a:t>V</a:t>
            </a:r>
            <a:r>
              <a:rPr lang="hr-HR" b="1" baseline="-25000">
                <a:solidFill>
                  <a:srgbClr val="FFFF00"/>
                </a:solidFill>
              </a:rPr>
              <a:t>ie </a:t>
            </a:r>
            <a:r>
              <a:rPr lang="hr-HR" b="1">
                <a:solidFill>
                  <a:srgbClr val="FFFF00"/>
                </a:solidFill>
              </a:rPr>
              <a:t>= cca 660 mm</a:t>
            </a:r>
            <a:r>
              <a:rPr lang="hr-HR" b="1" baseline="300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1074" y="1674818"/>
            <a:ext cx="433388" cy="142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Pravokutnik 4"/>
          <p:cNvSpPr/>
          <p:nvPr/>
        </p:nvSpPr>
        <p:spPr>
          <a:xfrm>
            <a:off x="1511074" y="1268673"/>
            <a:ext cx="900686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hr-HR" dirty="0" smtClean="0">
                <a:solidFill>
                  <a:srgbClr val="0070C0"/>
                </a:solidFill>
              </a:rPr>
              <a:t>Sterilitet  - 39 </a:t>
            </a:r>
            <a:r>
              <a:rPr lang="hr-HR" sz="1800" dirty="0" smtClean="0">
                <a:solidFill>
                  <a:srgbClr val="0070C0"/>
                </a:solidFill>
              </a:rPr>
              <a:t>god</a:t>
            </a:r>
            <a:r>
              <a:rPr lang="hr-HR" dirty="0" smtClean="0">
                <a:solidFill>
                  <a:srgbClr val="0070C0"/>
                </a:solidFill>
              </a:rPr>
              <a:t>. - 20. dan MC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>
                <a:solidFill>
                  <a:srgbClr val="0070C0"/>
                </a:solidFill>
              </a:rPr>
              <a:t>Stanje poslije 5 </a:t>
            </a:r>
            <a:r>
              <a:rPr lang="hr-HR" sz="1800" dirty="0" smtClean="0">
                <a:solidFill>
                  <a:srgbClr val="0070C0"/>
                </a:solidFill>
              </a:rPr>
              <a:t>x</a:t>
            </a:r>
            <a:r>
              <a:rPr lang="hr-HR" dirty="0" smtClean="0">
                <a:solidFill>
                  <a:srgbClr val="0070C0"/>
                </a:solidFill>
              </a:rPr>
              <a:t> IVF</a:t>
            </a:r>
          </a:p>
        </p:txBody>
      </p:sp>
      <p:pic>
        <p:nvPicPr>
          <p:cNvPr id="48132" name="Picture 2" descr="C:\ENDOMETRIJ - INSUFF.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72" y="1412776"/>
            <a:ext cx="695325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1357313" y="6215063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HR" b="1">
                <a:solidFill>
                  <a:srgbClr val="FFFF00"/>
                </a:solidFill>
              </a:rPr>
              <a:t>V</a:t>
            </a:r>
            <a:r>
              <a:rPr lang="hr-HR" b="1" baseline="-25000">
                <a:solidFill>
                  <a:srgbClr val="FFFF00"/>
                </a:solidFill>
              </a:rPr>
              <a:t>ie </a:t>
            </a:r>
            <a:r>
              <a:rPr lang="hr-HR" b="1">
                <a:solidFill>
                  <a:srgbClr val="FFFF00"/>
                </a:solidFill>
              </a:rPr>
              <a:t>= cca 760 mm</a:t>
            </a:r>
            <a:r>
              <a:rPr lang="hr-HR" b="1" baseline="300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0186" y="1484784"/>
            <a:ext cx="1415629" cy="714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5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7520940" cy="548640"/>
          </a:xfrm>
        </p:spPr>
        <p:txBody>
          <a:bodyPr/>
          <a:lstStyle/>
          <a:p>
            <a:r>
              <a:rPr lang="hr-HR" sz="4000" dirty="0"/>
              <a:t>Trodimenzionalni </a:t>
            </a:r>
            <a:r>
              <a:rPr lang="hr-HR" sz="4000" dirty="0" smtClean="0"/>
              <a:t>ultrazvuk</a:t>
            </a: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676456" cy="4104456"/>
          </a:xfrm>
        </p:spPr>
        <p:txBody>
          <a:bodyPr>
            <a:normAutofit lnSpcReduction="10000"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hr-HR" sz="3200" b="0" dirty="0"/>
              <a:t>Volume Contrast Imaging - VCI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3200" b="0" dirty="0"/>
              <a:t>Tomographic Ultrasound Imaging – TUI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3200" b="0" dirty="0"/>
              <a:t>OmniView – curve, polyline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3200" b="0" dirty="0"/>
              <a:t>SonoAVC      </a:t>
            </a:r>
            <a:r>
              <a:rPr lang="hr-HR" sz="3200" b="0" dirty="0" smtClean="0"/>
              <a:t>       </a:t>
            </a:r>
          </a:p>
          <a:p>
            <a:pPr marL="457200" indent="-457200">
              <a:buFont typeface="Arial" pitchFamily="34" charset="0"/>
              <a:buChar char="•"/>
            </a:pPr>
            <a:endParaRPr lang="hr-HR" sz="3200" b="0" dirty="0"/>
          </a:p>
          <a:p>
            <a:pPr marL="0" indent="0"/>
            <a:r>
              <a:rPr lang="hr-HR" sz="2400" b="0" dirty="0" smtClean="0"/>
              <a:t>                            </a:t>
            </a:r>
          </a:p>
          <a:p>
            <a:pPr marL="0" indent="0"/>
            <a:r>
              <a:rPr lang="hr-HR" sz="2400" b="0" dirty="0"/>
              <a:t> </a:t>
            </a:r>
            <a:r>
              <a:rPr lang="hr-HR" sz="2400" b="0" dirty="0" smtClean="0"/>
              <a:t>                                               GE </a:t>
            </a:r>
            <a:r>
              <a:rPr lang="hr-HR" sz="2400" b="0" dirty="0"/>
              <a:t>Healthcare</a:t>
            </a:r>
            <a:r>
              <a:rPr lang="hr-HR" sz="2400" b="0" dirty="0" smtClean="0"/>
              <a:t> </a:t>
            </a:r>
            <a:r>
              <a:rPr lang="hr-HR" sz="2400" b="0" dirty="0"/>
              <a:t>ultrasound technology </a:t>
            </a:r>
          </a:p>
        </p:txBody>
      </p:sp>
    </p:spTree>
    <p:extLst>
      <p:ext uri="{BB962C8B-B14F-4D97-AF65-F5344CB8AC3E}">
        <p14:creationId xmlns:p14="http://schemas.microsoft.com/office/powerpoint/2010/main" val="38362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4"/>
          <p:cNvSpPr>
            <a:spLocks noGrp="1"/>
          </p:cNvSpPr>
          <p:nvPr>
            <p:ph idx="1"/>
          </p:nvPr>
        </p:nvSpPr>
        <p:spPr>
          <a:xfrm>
            <a:off x="762000" y="1597025"/>
            <a:ext cx="8077200" cy="4297363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hr-HR" sz="2400" b="0" dirty="0" smtClean="0"/>
              <a:t>Class I – Mullerian agenesis</a:t>
            </a:r>
          </a:p>
          <a:p>
            <a:pPr eaLnBrk="1" hangingPunct="1">
              <a:buFont typeface="Arial" charset="0"/>
              <a:buNone/>
            </a:pPr>
            <a:r>
              <a:rPr lang="hr-HR" sz="2400" b="0" dirty="0" smtClean="0"/>
              <a:t>Class II – Unicornuate uterus                 20%</a:t>
            </a:r>
          </a:p>
          <a:p>
            <a:pPr eaLnBrk="1" hangingPunct="1">
              <a:buFont typeface="Arial" charset="0"/>
              <a:buNone/>
            </a:pPr>
            <a:r>
              <a:rPr lang="hr-HR" sz="2400" b="0" dirty="0" smtClean="0"/>
              <a:t>Class III – Uterus didelphys                      5%</a:t>
            </a:r>
          </a:p>
          <a:p>
            <a:pPr eaLnBrk="1" hangingPunct="1">
              <a:buFont typeface="Arial" charset="0"/>
              <a:buNone/>
            </a:pPr>
            <a:r>
              <a:rPr lang="hr-HR" sz="2400" b="0" dirty="0" smtClean="0"/>
              <a:t>Class IV -  Bicornuate uterus                  10%</a:t>
            </a:r>
          </a:p>
          <a:p>
            <a:pPr eaLnBrk="1" hangingPunct="1">
              <a:buFont typeface="Arial" charset="0"/>
              <a:buNone/>
            </a:pPr>
            <a:r>
              <a:rPr lang="hr-HR" sz="2400" b="0" dirty="0" smtClean="0"/>
              <a:t>Class V – Septate uterus                         55% </a:t>
            </a:r>
          </a:p>
          <a:p>
            <a:pPr eaLnBrk="1" hangingPunct="1">
              <a:buFont typeface="Arial" charset="0"/>
              <a:buNone/>
            </a:pPr>
            <a:r>
              <a:rPr lang="hr-HR" sz="2400" b="0" dirty="0" smtClean="0"/>
              <a:t>Class VI – Arcuate uterus</a:t>
            </a:r>
          </a:p>
          <a:p>
            <a:pPr eaLnBrk="1" hangingPunct="1">
              <a:buFont typeface="Arial" charset="0"/>
              <a:buNone/>
            </a:pPr>
            <a:r>
              <a:rPr lang="hr-HR" sz="2400" b="0" dirty="0" smtClean="0"/>
              <a:t>Class VII -  DES uterus                                 </a:t>
            </a:r>
          </a:p>
        </p:txBody>
      </p:sp>
      <p:sp>
        <p:nvSpPr>
          <p:cNvPr id="17411" name="Title 4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hr-HR" b="1" smtClean="0">
                <a:solidFill>
                  <a:schemeClr val="tx2"/>
                </a:solidFill>
              </a:rPr>
              <a:t>Mullerian anomalies classification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084168" y="6209183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HR" dirty="0"/>
              <a:t>Human Reproduction Update</a:t>
            </a:r>
            <a:br>
              <a:rPr lang="hr-HR" dirty="0"/>
            </a:br>
            <a:r>
              <a:rPr lang="hr-HR" dirty="0"/>
              <a:t>2011; 17(6): 761-771 </a:t>
            </a:r>
          </a:p>
        </p:txBody>
      </p:sp>
    </p:spTree>
    <p:extLst>
      <p:ext uri="{BB962C8B-B14F-4D97-AF65-F5344CB8AC3E}">
        <p14:creationId xmlns:p14="http://schemas.microsoft.com/office/powerpoint/2010/main" val="9337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278024" y="188640"/>
            <a:ext cx="8686463" cy="1368152"/>
          </a:xfrm>
        </p:spPr>
        <p:txBody>
          <a:bodyPr/>
          <a:lstStyle/>
          <a:p>
            <a:r>
              <a:rPr lang="hr-HR" dirty="0" smtClean="0">
                <a:solidFill>
                  <a:srgbClr val="0070C0"/>
                </a:solidFill>
              </a:rPr>
              <a:t>Chan YY, Jayprakasan K, Zamora J, Thornton JG,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>Raine-Fenning N, Coomarasamy A</a:t>
            </a:r>
          </a:p>
        </p:txBody>
      </p:sp>
      <p:sp>
        <p:nvSpPr>
          <p:cNvPr id="18435" name="Content Placeholder 4"/>
          <p:cNvSpPr>
            <a:spLocks noGrp="1"/>
          </p:cNvSpPr>
          <p:nvPr>
            <p:ph idx="1"/>
          </p:nvPr>
        </p:nvSpPr>
        <p:spPr>
          <a:xfrm>
            <a:off x="338383" y="2234877"/>
            <a:ext cx="8798247" cy="4297362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hr-HR" sz="2800" dirty="0" smtClean="0">
                <a:solidFill>
                  <a:srgbClr val="FF0000"/>
                </a:solidFill>
              </a:rPr>
              <a:t>The prevalence of congenital uterine anomalies in </a:t>
            </a:r>
          </a:p>
          <a:p>
            <a:pPr>
              <a:buFont typeface="Arial" charset="0"/>
              <a:buNone/>
            </a:pPr>
            <a:r>
              <a:rPr lang="hr-HR" sz="2800" dirty="0" smtClean="0">
                <a:solidFill>
                  <a:srgbClr val="FF0000"/>
                </a:solidFill>
              </a:rPr>
              <a:t>unselected and high-risk population: a systematic review</a:t>
            </a:r>
          </a:p>
          <a:p>
            <a:pPr>
              <a:buFont typeface="Arial" charset="0"/>
              <a:buNone/>
            </a:pPr>
            <a:endParaRPr lang="hr-HR" sz="28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hr-HR" sz="28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hr-HR" sz="2800" dirty="0" smtClean="0">
                <a:solidFill>
                  <a:srgbClr val="FF0000"/>
                </a:solidFill>
              </a:rPr>
              <a:t>                                                                              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27984" y="5805264"/>
            <a:ext cx="457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HR" sz="2800" dirty="0"/>
              <a:t>Human Reproduction Update</a:t>
            </a:r>
            <a:br>
              <a:rPr lang="hr-HR" sz="2800" dirty="0"/>
            </a:br>
            <a:r>
              <a:rPr lang="hr-HR" sz="2800" dirty="0"/>
              <a:t>2011; 17(6): 761-771 </a:t>
            </a:r>
          </a:p>
        </p:txBody>
      </p:sp>
    </p:spTree>
    <p:extLst>
      <p:ext uri="{BB962C8B-B14F-4D97-AF65-F5344CB8AC3E}">
        <p14:creationId xmlns:p14="http://schemas.microsoft.com/office/powerpoint/2010/main" val="232996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     </a:t>
            </a:r>
            <a:r>
              <a:rPr lang="hr-HR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</a:t>
            </a:r>
            <a:endParaRPr lang="hr-HR"/>
          </a:p>
        </p:txBody>
      </p:sp>
      <p:sp>
        <p:nvSpPr>
          <p:cNvPr id="19459" name="Content Placeholder 4"/>
          <p:cNvSpPr>
            <a:spLocks noGrp="1"/>
          </p:cNvSpPr>
          <p:nvPr>
            <p:ph idx="1"/>
          </p:nvPr>
        </p:nvSpPr>
        <p:spPr>
          <a:xfrm>
            <a:off x="611188" y="549275"/>
            <a:ext cx="8077200" cy="42973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hr-HR" sz="2800" dirty="0" smtClean="0">
                <a:solidFill>
                  <a:srgbClr val="0070C0"/>
                </a:solidFill>
              </a:rPr>
              <a:t>Human Reproduction Update</a:t>
            </a:r>
            <a:br>
              <a:rPr lang="hr-HR" sz="2800" dirty="0" smtClean="0">
                <a:solidFill>
                  <a:srgbClr val="0070C0"/>
                </a:solidFill>
              </a:rPr>
            </a:br>
            <a:r>
              <a:rPr lang="hr-HR" sz="2800" dirty="0" smtClean="0">
                <a:solidFill>
                  <a:srgbClr val="0070C0"/>
                </a:solidFill>
              </a:rPr>
              <a:t>2011; 17(6): 761-771 </a:t>
            </a:r>
          </a:p>
          <a:p>
            <a:pPr eaLnBrk="1" hangingPunct="1">
              <a:buFont typeface="Arial" charset="0"/>
              <a:buNone/>
            </a:pPr>
            <a:endParaRPr lang="hr-HR" dirty="0" smtClean="0"/>
          </a:p>
          <a:p>
            <a:pPr eaLnBrk="1" hangingPunct="1">
              <a:buFontTx/>
              <a:buChar char="-"/>
            </a:pPr>
            <a:r>
              <a:rPr lang="hr-HR" sz="2400" dirty="0" smtClean="0"/>
              <a:t>Opća populacija 5.5%</a:t>
            </a:r>
          </a:p>
          <a:p>
            <a:pPr eaLnBrk="1" hangingPunct="1">
              <a:buFontTx/>
              <a:buChar char="-"/>
            </a:pPr>
            <a:r>
              <a:rPr lang="hr-HR" sz="2400" dirty="0" smtClean="0"/>
              <a:t>Infertilitet 8.0%</a:t>
            </a:r>
          </a:p>
          <a:p>
            <a:pPr eaLnBrk="1" hangingPunct="1">
              <a:buFontTx/>
              <a:buChar char="-"/>
            </a:pPr>
            <a:r>
              <a:rPr lang="hr-HR" sz="2400" dirty="0" smtClean="0"/>
              <a:t>Spontani pobačaji 13.3%</a:t>
            </a:r>
          </a:p>
          <a:p>
            <a:pPr eaLnBrk="1" hangingPunct="1">
              <a:buFontTx/>
              <a:buChar char="-"/>
            </a:pPr>
            <a:r>
              <a:rPr lang="hr-HR" sz="2400" dirty="0" smtClean="0"/>
              <a:t>Habitualni pobačaji 24.5%                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020272" y="5949280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hr-HR" sz="2400" b="1" dirty="0"/>
              <a:t>94 studije</a:t>
            </a:r>
          </a:p>
          <a:p>
            <a:pPr>
              <a:buFont typeface="Arial" charset="0"/>
              <a:buNone/>
            </a:pPr>
            <a:r>
              <a:rPr lang="hr-HR" sz="2400" b="1" dirty="0"/>
              <a:t>89861 žena</a:t>
            </a:r>
          </a:p>
        </p:txBody>
      </p:sp>
    </p:spTree>
    <p:extLst>
      <p:ext uri="{BB962C8B-B14F-4D97-AF65-F5344CB8AC3E}">
        <p14:creationId xmlns:p14="http://schemas.microsoft.com/office/powerpoint/2010/main" val="8168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:\007\1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6" y="1628800"/>
            <a:ext cx="8672513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1236662" y="297676"/>
            <a:ext cx="7058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3200" b="1" dirty="0">
                <a:solidFill>
                  <a:srgbClr val="0070C0"/>
                </a:solidFill>
                <a:latin typeface="+mj-lt"/>
                <a:cs typeface="Tunga" pitchFamily="34" charset="0"/>
              </a:rPr>
              <a:t>OmniView trace </a:t>
            </a:r>
          </a:p>
          <a:p>
            <a:pPr algn="ctr">
              <a:defRPr/>
            </a:pPr>
            <a:r>
              <a:rPr lang="hr-HR" sz="3200" b="1" dirty="0" smtClean="0">
                <a:solidFill>
                  <a:srgbClr val="0070C0"/>
                </a:solidFill>
                <a:latin typeface="+mj-lt"/>
                <a:cs typeface="Tunga" pitchFamily="34" charset="0"/>
              </a:rPr>
              <a:t>Ultrasound </a:t>
            </a:r>
            <a:r>
              <a:rPr lang="hr-HR" sz="3200" b="1" dirty="0">
                <a:solidFill>
                  <a:srgbClr val="0070C0"/>
                </a:solidFill>
                <a:latin typeface="+mj-lt"/>
                <a:cs typeface="Tunga" pitchFamily="34" charset="0"/>
              </a:rPr>
              <a:t>art</a:t>
            </a:r>
          </a:p>
        </p:txBody>
      </p:sp>
      <p:sp>
        <p:nvSpPr>
          <p:cNvPr id="4" name="Pravokutnik 3"/>
          <p:cNvSpPr/>
          <p:nvPr/>
        </p:nvSpPr>
        <p:spPr>
          <a:xfrm>
            <a:off x="1143000" y="2643188"/>
            <a:ext cx="792163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39081" y="5661247"/>
            <a:ext cx="705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chemeClr val="tx2"/>
                </a:solidFill>
                <a:latin typeface="+mj-lt"/>
                <a:cs typeface="Tunga" pitchFamily="34" charset="0"/>
              </a:rPr>
              <a:t>Uterus </a:t>
            </a:r>
            <a:r>
              <a:rPr lang="hr-HR" sz="2800" b="1" dirty="0" smtClean="0">
                <a:solidFill>
                  <a:schemeClr val="tx2"/>
                </a:solidFill>
                <a:latin typeface="+mj-lt"/>
                <a:cs typeface="Tunga" pitchFamily="34" charset="0"/>
              </a:rPr>
              <a:t> </a:t>
            </a:r>
            <a:r>
              <a:rPr lang="hr-HR" sz="2800" b="1" dirty="0">
                <a:solidFill>
                  <a:schemeClr val="tx2"/>
                </a:solidFill>
                <a:latin typeface="+mj-lt"/>
                <a:cs typeface="Tunga" pitchFamily="34" charset="0"/>
              </a:rPr>
              <a:t>– 2D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027737" y="5661248"/>
            <a:ext cx="705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chemeClr val="tx2"/>
                </a:solidFill>
                <a:latin typeface="+mj-lt"/>
                <a:cs typeface="Tunga" pitchFamily="34" charset="0"/>
              </a:rPr>
              <a:t>Uterus </a:t>
            </a:r>
            <a:r>
              <a:rPr lang="hr-HR" sz="2800" b="1" dirty="0" smtClean="0">
                <a:solidFill>
                  <a:schemeClr val="tx2"/>
                </a:solidFill>
                <a:latin typeface="+mj-lt"/>
                <a:cs typeface="Tunga" pitchFamily="34" charset="0"/>
              </a:rPr>
              <a:t> </a:t>
            </a:r>
            <a:r>
              <a:rPr lang="hr-HR" sz="2800" b="1" dirty="0">
                <a:solidFill>
                  <a:schemeClr val="tx2"/>
                </a:solidFill>
                <a:latin typeface="+mj-lt"/>
                <a:cs typeface="Tunga" pitchFamily="34" charset="0"/>
              </a:rPr>
              <a:t>– 3D</a:t>
            </a:r>
          </a:p>
        </p:txBody>
      </p:sp>
    </p:spTree>
    <p:extLst>
      <p:ext uri="{BB962C8B-B14F-4D97-AF65-F5344CB8AC3E}">
        <p14:creationId xmlns:p14="http://schemas.microsoft.com/office/powerpoint/2010/main" val="12016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:\007\1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8840"/>
            <a:ext cx="812641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835150" y="0"/>
            <a:ext cx="59769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r-HR" sz="3600" b="1" dirty="0">
                <a:solidFill>
                  <a:srgbClr val="0070C0"/>
                </a:solidFill>
              </a:rPr>
              <a:t>OmniView trace </a:t>
            </a:r>
          </a:p>
          <a:p>
            <a:pPr algn="ctr"/>
            <a:r>
              <a:rPr lang="hr-HR" sz="3600" b="1" dirty="0">
                <a:solidFill>
                  <a:srgbClr val="0070C0"/>
                </a:solidFill>
              </a:rPr>
              <a:t>Septate uterus </a:t>
            </a:r>
          </a:p>
          <a:p>
            <a:pPr algn="ctr"/>
            <a:r>
              <a:rPr lang="hr-HR" sz="3600" b="1" dirty="0">
                <a:solidFill>
                  <a:srgbClr val="0070C0"/>
                </a:solidFill>
              </a:rPr>
              <a:t>Ultrasound art</a:t>
            </a:r>
          </a:p>
          <a:p>
            <a:pPr algn="ctr"/>
            <a:endParaRPr lang="hr-HR" sz="3600" b="1" dirty="0">
              <a:solidFill>
                <a:srgbClr val="0070C0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1258888" y="2492375"/>
            <a:ext cx="792162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23322" y="5810250"/>
            <a:ext cx="705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chemeClr val="tx2"/>
                </a:solidFill>
                <a:latin typeface="+mj-lt"/>
                <a:cs typeface="Tunga" pitchFamily="34" charset="0"/>
              </a:rPr>
              <a:t>Uterus </a:t>
            </a:r>
            <a:r>
              <a:rPr lang="hr-HR" sz="2800" b="1" dirty="0" smtClean="0">
                <a:solidFill>
                  <a:schemeClr val="tx2"/>
                </a:solidFill>
                <a:latin typeface="+mj-lt"/>
                <a:cs typeface="Tunga" pitchFamily="34" charset="0"/>
              </a:rPr>
              <a:t>– </a:t>
            </a:r>
            <a:r>
              <a:rPr lang="hr-HR" sz="2800" b="1" dirty="0">
                <a:solidFill>
                  <a:schemeClr val="tx2"/>
                </a:solidFill>
                <a:latin typeface="+mj-lt"/>
                <a:cs typeface="Tunga" pitchFamily="34" charset="0"/>
              </a:rPr>
              <a:t>2D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99138" y="5810250"/>
            <a:ext cx="705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chemeClr val="tx2"/>
                </a:solidFill>
                <a:latin typeface="+mj-lt"/>
                <a:cs typeface="Tunga" pitchFamily="34" charset="0"/>
              </a:rPr>
              <a:t>Uterus </a:t>
            </a:r>
            <a:r>
              <a:rPr lang="hr-HR" sz="2800" b="1" dirty="0" smtClean="0">
                <a:solidFill>
                  <a:schemeClr val="tx2"/>
                </a:solidFill>
                <a:latin typeface="+mj-lt"/>
                <a:cs typeface="Tunga" pitchFamily="34" charset="0"/>
              </a:rPr>
              <a:t>– </a:t>
            </a:r>
            <a:r>
              <a:rPr lang="hr-HR" sz="2800" b="1" dirty="0">
                <a:solidFill>
                  <a:schemeClr val="tx2"/>
                </a:solidFill>
                <a:latin typeface="+mj-lt"/>
                <a:cs typeface="Tunga" pitchFamily="34" charset="0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4520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77200" cy="1143000"/>
          </a:xfrm>
        </p:spPr>
        <p:txBody>
          <a:bodyPr/>
          <a:lstStyle/>
          <a:p>
            <a:r>
              <a:rPr lang="hr-HR" b="1" dirty="0" smtClean="0">
                <a:solidFill>
                  <a:srgbClr val="0070C0"/>
                </a:solidFill>
              </a:rPr>
              <a:t>Uterus septatus </a:t>
            </a:r>
            <a:br>
              <a:rPr lang="hr-HR" b="1" dirty="0" smtClean="0">
                <a:solidFill>
                  <a:srgbClr val="0070C0"/>
                </a:solidFill>
              </a:rPr>
            </a:br>
            <a:r>
              <a:rPr lang="hr-HR" b="1" dirty="0" smtClean="0">
                <a:solidFill>
                  <a:srgbClr val="0070C0"/>
                </a:solidFill>
              </a:rPr>
              <a:t>12.1 : 29.3 = 0.41 = 41% = septum  uteri</a:t>
            </a:r>
          </a:p>
        </p:txBody>
      </p:sp>
      <p:pic>
        <p:nvPicPr>
          <p:cNvPr id="22531" name="Picture 2" descr="C:\FRKETIC-SEPTUM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957963" cy="521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9672" y="1430299"/>
            <a:ext cx="504825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80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088" y="336550"/>
            <a:ext cx="8077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     </a:t>
            </a:r>
            <a:r>
              <a:rPr lang="hr-HR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</a:t>
            </a:r>
            <a:endParaRPr lang="hr-HR"/>
          </a:p>
        </p:txBody>
      </p:sp>
      <p:sp>
        <p:nvSpPr>
          <p:cNvPr id="25603" name="Rectangle 1"/>
          <p:cNvSpPr>
            <a:spLocks noChangeArrowheads="1"/>
          </p:cNvSpPr>
          <p:nvPr/>
        </p:nvSpPr>
        <p:spPr bwMode="auto">
          <a:xfrm>
            <a:off x="2046288" y="0"/>
            <a:ext cx="48394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3200" b="1" dirty="0">
                <a:solidFill>
                  <a:srgbClr val="0070C0"/>
                </a:solidFill>
              </a:rPr>
              <a:t>Incomplete uterine septum</a:t>
            </a:r>
          </a:p>
        </p:txBody>
      </p:sp>
      <p:pic>
        <p:nvPicPr>
          <p:cNvPr id="25604" name="Picture 2" descr="C:\Users\Wicked\Desktop\Albert Despot\vulja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561262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178050" y="6281738"/>
            <a:ext cx="5356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3200">
                <a:solidFill>
                  <a:schemeClr val="tx2"/>
                </a:solidFill>
              </a:rPr>
              <a:t>13.7 : 28 = 0.4892 = 48.92%</a:t>
            </a:r>
          </a:p>
        </p:txBody>
      </p:sp>
      <p:sp>
        <p:nvSpPr>
          <p:cNvPr id="6" name="Pravokutnik 4"/>
          <p:cNvSpPr/>
          <p:nvPr/>
        </p:nvSpPr>
        <p:spPr>
          <a:xfrm>
            <a:off x="1385887" y="764704"/>
            <a:ext cx="792163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62000" y="1597025"/>
            <a:ext cx="8077200" cy="4297363"/>
          </a:xfrm>
        </p:spPr>
        <p:txBody>
          <a:bodyPr/>
          <a:lstStyle/>
          <a:p>
            <a:endParaRPr lang="hr-HR" smtClean="0"/>
          </a:p>
        </p:txBody>
      </p:sp>
      <p:pic>
        <p:nvPicPr>
          <p:cNvPr id="23556" name="Picture 2" descr="H:\CERVAR I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4824413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H:\CERVAR II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3573463"/>
            <a:ext cx="437991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95288" y="1989138"/>
            <a:ext cx="8748712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62500" lnSpcReduction="2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hr-HR" sz="2800" dirty="0">
                <a:latin typeface="+mn-lt"/>
                <a:cs typeface="+mn-cs"/>
              </a:rPr>
              <a:t>                                                                                          </a:t>
            </a:r>
            <a:r>
              <a:rPr lang="hr-HR" sz="3900" dirty="0">
                <a:latin typeface="+mn-lt"/>
                <a:cs typeface="+mn-cs"/>
              </a:rPr>
              <a:t>10 : 30.3 = 0.33 = 33%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hr-HR" sz="27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hr-HR" sz="3900" dirty="0">
                <a:latin typeface="+mn-lt"/>
                <a:cs typeface="+mn-cs"/>
              </a:rPr>
              <a:t>   11.3 : 33.7= 0.335 = 33.5%</a:t>
            </a:r>
          </a:p>
        </p:txBody>
      </p:sp>
      <p:sp>
        <p:nvSpPr>
          <p:cNvPr id="7" name="Pravokutnik 6"/>
          <p:cNvSpPr/>
          <p:nvPr/>
        </p:nvSpPr>
        <p:spPr>
          <a:xfrm>
            <a:off x="611188" y="0"/>
            <a:ext cx="792162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ravokutnik 7"/>
          <p:cNvSpPr/>
          <p:nvPr/>
        </p:nvSpPr>
        <p:spPr>
          <a:xfrm>
            <a:off x="4787900" y="3573463"/>
            <a:ext cx="792163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61" name="Rectangle 1"/>
          <p:cNvSpPr>
            <a:spLocks noChangeArrowheads="1"/>
          </p:cNvSpPr>
          <p:nvPr/>
        </p:nvSpPr>
        <p:spPr bwMode="auto">
          <a:xfrm>
            <a:off x="5508625" y="347663"/>
            <a:ext cx="3080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3200" b="1" dirty="0">
                <a:solidFill>
                  <a:srgbClr val="0070C0"/>
                </a:solidFill>
              </a:rPr>
              <a:t>Septum uteri VCI</a:t>
            </a:r>
            <a:endParaRPr lang="hr-HR" sz="3200" dirty="0">
              <a:solidFill>
                <a:srgbClr val="0070C0"/>
              </a:solidFill>
            </a:endParaRP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755650" y="4292600"/>
            <a:ext cx="3417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3200" b="1" dirty="0">
                <a:solidFill>
                  <a:srgbClr val="0070C0"/>
                </a:solidFill>
              </a:rPr>
              <a:t>Septum 3D classic</a:t>
            </a:r>
            <a:endParaRPr lang="hr-H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>
          <a:xfrm>
            <a:off x="755650" y="0"/>
            <a:ext cx="8077200" cy="1143000"/>
          </a:xfrm>
        </p:spPr>
        <p:txBody>
          <a:bodyPr/>
          <a:lstStyle/>
          <a:p>
            <a:pPr algn="ctr" eaLnBrk="1" hangingPunct="1"/>
            <a:r>
              <a:rPr lang="hr-HR" b="1" dirty="0" smtClean="0">
                <a:solidFill>
                  <a:srgbClr val="0070C0"/>
                </a:solidFill>
              </a:rPr>
              <a:t>Uterus bicornis </a:t>
            </a:r>
          </a:p>
        </p:txBody>
      </p:sp>
      <p:sp>
        <p:nvSpPr>
          <p:cNvPr id="27651" name="Content Placeholder 4"/>
          <p:cNvSpPr>
            <a:spLocks noGrp="1"/>
          </p:cNvSpPr>
          <p:nvPr>
            <p:ph idx="1"/>
          </p:nvPr>
        </p:nvSpPr>
        <p:spPr>
          <a:xfrm>
            <a:off x="762000" y="1597025"/>
            <a:ext cx="8077200" cy="42973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hr-HR" smtClean="0"/>
          </a:p>
        </p:txBody>
      </p:sp>
      <p:pic>
        <p:nvPicPr>
          <p:cNvPr id="27652" name="Picture 4" descr="H:\NOVAK-UTERUS BICORNIS_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720"/>
            <a:ext cx="7777162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390172" y="935832"/>
            <a:ext cx="571500" cy="2333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avokutnik 4"/>
          <p:cNvSpPr/>
          <p:nvPr/>
        </p:nvSpPr>
        <p:spPr>
          <a:xfrm>
            <a:off x="6011863" y="1052513"/>
            <a:ext cx="1873250" cy="2889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     </a:t>
            </a:r>
            <a:r>
              <a:rPr lang="hr-HR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</a:t>
            </a:r>
            <a:endParaRPr lang="hr-HR"/>
          </a:p>
        </p:txBody>
      </p:sp>
      <p:sp>
        <p:nvSpPr>
          <p:cNvPr id="29699" name="Title 3"/>
          <p:cNvSpPr txBox="1">
            <a:spLocks/>
          </p:cNvSpPr>
          <p:nvPr/>
        </p:nvSpPr>
        <p:spPr bwMode="auto">
          <a:xfrm>
            <a:off x="323850" y="-171450"/>
            <a:ext cx="8362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sz="3600" b="1" dirty="0">
                <a:solidFill>
                  <a:srgbClr val="0070C0"/>
                </a:solidFill>
                <a:latin typeface="Calibri" pitchFamily="34" charset="0"/>
              </a:rPr>
              <a:t>Unicornuate </a:t>
            </a:r>
            <a:r>
              <a:rPr lang="hr-HR" sz="3600" b="1" dirty="0" smtClean="0">
                <a:solidFill>
                  <a:srgbClr val="0070C0"/>
                </a:solidFill>
                <a:latin typeface="Calibri" pitchFamily="34" charset="0"/>
              </a:rPr>
              <a:t>uterus </a:t>
            </a:r>
            <a:endParaRPr lang="hr-HR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9700" name="Picture 2" descr="F:\Semiuteru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35647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utnik 4"/>
          <p:cNvSpPr/>
          <p:nvPr/>
        </p:nvSpPr>
        <p:spPr>
          <a:xfrm>
            <a:off x="1403350" y="854868"/>
            <a:ext cx="1008410" cy="2333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2627313" y="6272213"/>
            <a:ext cx="709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3200">
                <a:solidFill>
                  <a:schemeClr val="tx2"/>
                </a:solidFill>
              </a:rPr>
              <a:t>2D</a:t>
            </a:r>
          </a:p>
        </p:txBody>
      </p:sp>
      <p:sp>
        <p:nvSpPr>
          <p:cNvPr id="29703" name="Rectangle 5"/>
          <p:cNvSpPr>
            <a:spLocks noChangeArrowheads="1"/>
          </p:cNvSpPr>
          <p:nvPr/>
        </p:nvSpPr>
        <p:spPr bwMode="auto">
          <a:xfrm>
            <a:off x="6062663" y="6281738"/>
            <a:ext cx="868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3200">
                <a:solidFill>
                  <a:schemeClr val="tx2"/>
                </a:solidFill>
              </a:rPr>
              <a:t>VCI</a:t>
            </a:r>
          </a:p>
        </p:txBody>
      </p:sp>
    </p:spTree>
    <p:extLst>
      <p:ext uri="{BB962C8B-B14F-4D97-AF65-F5344CB8AC3E}">
        <p14:creationId xmlns:p14="http://schemas.microsoft.com/office/powerpoint/2010/main" val="7688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71" y="289113"/>
            <a:ext cx="8496944" cy="1296144"/>
          </a:xfrm>
        </p:spPr>
        <p:txBody>
          <a:bodyPr/>
          <a:lstStyle/>
          <a:p>
            <a:r>
              <a:rPr lang="hr-HR" dirty="0"/>
              <a:t>The Actors of Human Implantation: </a:t>
            </a:r>
            <a:br>
              <a:rPr lang="hr-HR" dirty="0"/>
            </a:br>
            <a:r>
              <a:rPr lang="hr-HR" dirty="0"/>
              <a:t>Gametes, Embryo, Endometrium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8928992" cy="3888432"/>
          </a:xfrm>
        </p:spPr>
        <p:txBody>
          <a:bodyPr>
            <a:noAutofit/>
          </a:bodyPr>
          <a:lstStyle/>
          <a:p>
            <a:r>
              <a:rPr lang="hr-HR" sz="2800" b="0" dirty="0" smtClean="0"/>
              <a:t>    </a:t>
            </a:r>
            <a:r>
              <a:rPr lang="hr-HR" sz="2800" dirty="0" smtClean="0">
                <a:solidFill>
                  <a:srgbClr val="FF0000"/>
                </a:solidFill>
              </a:rPr>
              <a:t>3-D ultrasonography </a:t>
            </a:r>
            <a:r>
              <a:rPr lang="hr-HR" sz="2800" b="0" dirty="0" smtClean="0"/>
              <a:t>with </a:t>
            </a:r>
            <a:r>
              <a:rPr lang="hr-HR" sz="2800" dirty="0" smtClean="0">
                <a:solidFill>
                  <a:srgbClr val="0070C0"/>
                </a:solidFill>
              </a:rPr>
              <a:t>vocal analysis </a:t>
            </a:r>
            <a:r>
              <a:rPr lang="hr-HR" sz="2800" b="0" dirty="0" smtClean="0"/>
              <a:t>may inform on the uterine preparation to a </a:t>
            </a:r>
            <a:r>
              <a:rPr lang="hr-HR" sz="2800" dirty="0" smtClean="0">
                <a:solidFill>
                  <a:srgbClr val="0070C0"/>
                </a:solidFill>
              </a:rPr>
              <a:t>constructive dialogue </a:t>
            </a:r>
            <a:r>
              <a:rPr lang="hr-HR" sz="2800" b="0" dirty="0" smtClean="0"/>
              <a:t>with conceptus through an adequate trophicity and angiogenesis. This point of </a:t>
            </a:r>
            <a:r>
              <a:rPr lang="hr-HR" sz="2800" dirty="0" smtClean="0">
                <a:solidFill>
                  <a:srgbClr val="0070C0"/>
                </a:solidFill>
              </a:rPr>
              <a:t>echographic evaluation </a:t>
            </a:r>
            <a:r>
              <a:rPr lang="hr-HR" sz="2800" b="0" dirty="0" smtClean="0"/>
              <a:t>opens up new horizons for the evaluation of the </a:t>
            </a:r>
            <a:r>
              <a:rPr lang="hr-HR" sz="2800" dirty="0" smtClean="0">
                <a:solidFill>
                  <a:srgbClr val="0070C0"/>
                </a:solidFill>
              </a:rPr>
              <a:t>endometrium</a:t>
            </a:r>
            <a:r>
              <a:rPr lang="hr-HR" sz="2800" b="0" dirty="0" smtClean="0"/>
              <a:t>, well beyond the simple measurement of the thickness that improperly corelate with outcome of IVF, since without absolute cutoff.</a:t>
            </a:r>
            <a:endParaRPr lang="hr-HR" sz="2800" b="0" dirty="0"/>
          </a:p>
        </p:txBody>
      </p:sp>
      <p:sp>
        <p:nvSpPr>
          <p:cNvPr id="4" name="Rectangle 3"/>
          <p:cNvSpPr/>
          <p:nvPr/>
        </p:nvSpPr>
        <p:spPr>
          <a:xfrm>
            <a:off x="6660232" y="58583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/>
              <a:t>Virginie Gridelet et al.</a:t>
            </a:r>
            <a:br>
              <a:rPr lang="hr-HR" b="1" dirty="0"/>
            </a:br>
            <a:r>
              <a:rPr lang="hr-HR" b="1" dirty="0"/>
              <a:t>University of Liege</a:t>
            </a:r>
            <a:br>
              <a:rPr lang="hr-HR" b="1" dirty="0"/>
            </a:br>
            <a:r>
              <a:rPr lang="hr-HR" b="1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2255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362950" cy="1143000"/>
          </a:xfrm>
        </p:spPr>
        <p:txBody>
          <a:bodyPr/>
          <a:lstStyle/>
          <a:p>
            <a:pPr algn="ctr" eaLnBrk="1" hangingPunct="1"/>
            <a:r>
              <a:rPr lang="hr-HR" dirty="0" smtClean="0">
                <a:solidFill>
                  <a:srgbClr val="0070C0"/>
                </a:solidFill>
              </a:rPr>
              <a:t>Uterus didelphys</a:t>
            </a:r>
          </a:p>
        </p:txBody>
      </p:sp>
      <p:pic>
        <p:nvPicPr>
          <p:cNvPr id="30723" name="Picture 4" descr="H:\KOMERECKI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77875"/>
            <a:ext cx="7345362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619672" y="826650"/>
            <a:ext cx="857250" cy="231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771775" y="6281738"/>
            <a:ext cx="7096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3200">
                <a:solidFill>
                  <a:schemeClr val="tx2"/>
                </a:solidFill>
              </a:rPr>
              <a:t>2D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227763" y="6289675"/>
            <a:ext cx="709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3200">
                <a:solidFill>
                  <a:schemeClr val="tx2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1375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4"/>
          <p:cNvSpPr>
            <a:spLocks noGrp="1"/>
          </p:cNvSpPr>
          <p:nvPr>
            <p:ph idx="1"/>
          </p:nvPr>
        </p:nvSpPr>
        <p:spPr>
          <a:xfrm>
            <a:off x="971550" y="1628775"/>
            <a:ext cx="8077200" cy="42973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hr-HR" smtClean="0"/>
          </a:p>
        </p:txBody>
      </p:sp>
      <p:pic>
        <p:nvPicPr>
          <p:cNvPr id="35843" name="Picture 4" descr="H:\JURETIC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0728"/>
            <a:ext cx="770413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500188" y="1071563"/>
            <a:ext cx="642937" cy="2143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5" name="Title 5"/>
          <p:cNvSpPr>
            <a:spLocks noGrp="1"/>
          </p:cNvSpPr>
          <p:nvPr>
            <p:ph type="title"/>
          </p:nvPr>
        </p:nvSpPr>
        <p:spPr>
          <a:xfrm>
            <a:off x="1500188" y="35719"/>
            <a:ext cx="8077200" cy="1143000"/>
          </a:xfrm>
        </p:spPr>
        <p:txBody>
          <a:bodyPr/>
          <a:lstStyle/>
          <a:p>
            <a:r>
              <a:rPr lang="hr-HR" b="1" dirty="0" smtClean="0">
                <a:solidFill>
                  <a:srgbClr val="0070C0"/>
                </a:solidFill>
              </a:rPr>
              <a:t>             </a:t>
            </a:r>
            <a:r>
              <a:rPr lang="hr-HR" b="1" i="1" dirty="0" smtClean="0">
                <a:solidFill>
                  <a:srgbClr val="0070C0"/>
                </a:solidFill>
              </a:rPr>
              <a:t>Complete uterine septum</a:t>
            </a:r>
            <a:endParaRPr lang="hr-HR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16632"/>
            <a:ext cx="86042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>
                <a:solidFill>
                  <a:srgbClr val="0070C0"/>
                </a:solidFill>
              </a:rPr>
              <a:t>St. post op. septi uteri </a:t>
            </a:r>
            <a:r>
              <a:rPr lang="hr-HR" dirty="0">
                <a:solidFill>
                  <a:srgbClr val="0070C0"/>
                </a:solidFill>
              </a:rPr>
              <a:t/>
            </a:r>
            <a:br>
              <a:rPr lang="hr-HR" dirty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>                                                      </a:t>
            </a:r>
            <a:r>
              <a:rPr lang="hr-HR" sz="1400" dirty="0" smtClean="0">
                <a:solidFill>
                  <a:srgbClr val="0070C0"/>
                </a:solidFill>
              </a:rPr>
              <a:t>Complete uterine septum</a:t>
            </a:r>
            <a:endParaRPr lang="hr-HR" sz="1400" dirty="0">
              <a:solidFill>
                <a:srgbClr val="0070C0"/>
              </a:solidFill>
            </a:endParaRPr>
          </a:p>
        </p:txBody>
      </p:sp>
      <p:pic>
        <p:nvPicPr>
          <p:cNvPr id="36867" name="Picture 4" descr="H:\JURETIC II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03" y="1340768"/>
            <a:ext cx="6840538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835696" y="1340768"/>
            <a:ext cx="557213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avokutnik 4"/>
          <p:cNvSpPr/>
          <p:nvPr/>
        </p:nvSpPr>
        <p:spPr>
          <a:xfrm>
            <a:off x="2214563" y="2276475"/>
            <a:ext cx="5021262" cy="1079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     </a:t>
            </a:r>
            <a:r>
              <a:rPr lang="hr-HR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</a:t>
            </a:r>
            <a:endParaRPr lang="hr-HR"/>
          </a:p>
        </p:txBody>
      </p:sp>
      <p:pic>
        <p:nvPicPr>
          <p:cNvPr id="37892" name="Picture 4" descr="H:\juretic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5903913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H:\juretic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997200"/>
            <a:ext cx="504348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5935663" y="333375"/>
            <a:ext cx="32083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>
                <a:solidFill>
                  <a:srgbClr val="0070C0"/>
                </a:solidFill>
              </a:rPr>
              <a:t>St. post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>
                <a:solidFill>
                  <a:srgbClr val="0070C0"/>
                </a:solidFill>
              </a:rPr>
              <a:t>op. septi uteri</a:t>
            </a:r>
            <a:r>
              <a:rPr lang="hr-HR" dirty="0" smtClean="0">
                <a:solidFill>
                  <a:schemeClr val="tx2"/>
                </a:solidFill>
              </a:rPr>
              <a:t> </a:t>
            </a:r>
            <a:br>
              <a:rPr lang="hr-HR" dirty="0" smtClean="0">
                <a:solidFill>
                  <a:schemeClr val="tx2"/>
                </a:solidFill>
              </a:rPr>
            </a:b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37895" name="Rectangle 1"/>
          <p:cNvSpPr>
            <a:spLocks noChangeArrowheads="1"/>
          </p:cNvSpPr>
          <p:nvPr/>
        </p:nvSpPr>
        <p:spPr bwMode="auto">
          <a:xfrm>
            <a:off x="827584" y="6033662"/>
            <a:ext cx="29135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2000" dirty="0">
                <a:solidFill>
                  <a:schemeClr val="tx2"/>
                </a:solidFill>
              </a:rPr>
              <a:t>Complete uterine septum</a:t>
            </a:r>
          </a:p>
        </p:txBody>
      </p:sp>
    </p:spTree>
    <p:extLst>
      <p:ext uri="{BB962C8B-B14F-4D97-AF65-F5344CB8AC3E}">
        <p14:creationId xmlns:p14="http://schemas.microsoft.com/office/powerpoint/2010/main" val="35365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28800"/>
            <a:ext cx="7520940" cy="3579849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rgbClr val="0070C0"/>
                </a:solidFill>
              </a:rPr>
              <a:t>   2D</a:t>
            </a:r>
            <a:r>
              <a:rPr lang="hr-HR" sz="4000" b="0" dirty="0" smtClean="0">
                <a:solidFill>
                  <a:srgbClr val="0070C0"/>
                </a:solidFill>
              </a:rPr>
              <a:t> </a:t>
            </a:r>
            <a:r>
              <a:rPr lang="hr-HR" sz="4000" b="0" dirty="0">
                <a:solidFill>
                  <a:srgbClr val="0070C0"/>
                </a:solidFill>
              </a:rPr>
              <a:t>thickness measurement </a:t>
            </a:r>
            <a:r>
              <a:rPr lang="hr-HR" sz="4000" b="0" dirty="0"/>
              <a:t>is not indicator for assessment of endometrial </a:t>
            </a:r>
            <a:r>
              <a:rPr lang="hr-HR" sz="4000" b="0" dirty="0" smtClean="0"/>
              <a:t>receptivity.</a:t>
            </a:r>
            <a:endParaRPr lang="hr-HR" sz="4000" b="0" dirty="0"/>
          </a:p>
        </p:txBody>
      </p:sp>
    </p:spTree>
    <p:extLst>
      <p:ext uri="{BB962C8B-B14F-4D97-AF65-F5344CB8AC3E}">
        <p14:creationId xmlns:p14="http://schemas.microsoft.com/office/powerpoint/2010/main" val="26091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556792"/>
            <a:ext cx="7520940" cy="3579849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rgbClr val="0070C0"/>
                </a:solidFill>
              </a:rPr>
              <a:t>   3D</a:t>
            </a:r>
            <a:r>
              <a:rPr lang="hr-HR" sz="4000" b="0" dirty="0" smtClean="0">
                <a:solidFill>
                  <a:srgbClr val="0070C0"/>
                </a:solidFill>
              </a:rPr>
              <a:t> </a:t>
            </a:r>
            <a:r>
              <a:rPr lang="hr-HR" sz="4000" b="0" dirty="0">
                <a:solidFill>
                  <a:srgbClr val="0070C0"/>
                </a:solidFill>
              </a:rPr>
              <a:t>volume measurement </a:t>
            </a:r>
            <a:r>
              <a:rPr lang="hr-HR" sz="4000" b="0" dirty="0"/>
              <a:t>is indication for assessement of endomertial receptivity and it's energy </a:t>
            </a:r>
            <a:r>
              <a:rPr lang="hr-HR" sz="4000" b="0" dirty="0" smtClean="0"/>
              <a:t>storage.</a:t>
            </a:r>
            <a:endParaRPr lang="hr-HR" sz="4000" b="0" dirty="0"/>
          </a:p>
        </p:txBody>
      </p:sp>
    </p:spTree>
    <p:extLst>
      <p:ext uri="{BB962C8B-B14F-4D97-AF65-F5344CB8AC3E}">
        <p14:creationId xmlns:p14="http://schemas.microsoft.com/office/powerpoint/2010/main" val="41530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0813" cy="765175"/>
          </a:xfrm>
        </p:spPr>
        <p:txBody>
          <a:bodyPr/>
          <a:lstStyle/>
          <a:p>
            <a:pPr algn="ctr" eaLnBrk="1" hangingPunct="1"/>
            <a:r>
              <a:rPr lang="hr-HR" dirty="0" smtClean="0">
                <a:solidFill>
                  <a:srgbClr val="0070C0"/>
                </a:solidFill>
              </a:rPr>
              <a:t>Adenomyosis uteri </a:t>
            </a:r>
          </a:p>
        </p:txBody>
      </p:sp>
      <p:pic>
        <p:nvPicPr>
          <p:cNvPr id="36867" name="Picture 3" descr="H:\ADENOMIOZA II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6" y="765176"/>
            <a:ext cx="7490159" cy="561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/>
          <p:cNvSpPr txBox="1">
            <a:spLocks noRot="1" noChangeArrowheads="1"/>
          </p:cNvSpPr>
          <p:nvPr/>
        </p:nvSpPr>
        <p:spPr>
          <a:xfrm>
            <a:off x="1285875" y="765175"/>
            <a:ext cx="693738" cy="23495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400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r-HR" sz="2800" dirty="0">
                <a:latin typeface="+mn-lt"/>
                <a:cs typeface="+mn-cs"/>
              </a:rPr>
              <a:t>	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75407" y="6361654"/>
            <a:ext cx="2791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2800" dirty="0" smtClean="0">
                <a:solidFill>
                  <a:schemeClr val="tx2"/>
                </a:solidFill>
              </a:rPr>
              <a:t>2D ULTRASOUND</a:t>
            </a:r>
            <a:endParaRPr lang="hr-HR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811530" y="692696"/>
            <a:ext cx="7520940" cy="548640"/>
          </a:xfrm>
        </p:spPr>
        <p:txBody>
          <a:bodyPr/>
          <a:lstStyle/>
          <a:p>
            <a:pPr lvl="0" algn="ctr"/>
            <a:r>
              <a:rPr lang="hr-HR" dirty="0" smtClean="0">
                <a:solidFill>
                  <a:srgbClr val="0070C0"/>
                </a:solidFill>
              </a:rPr>
              <a:t>Adenomyosis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>
                <a:solidFill>
                  <a:srgbClr val="0070C0"/>
                </a:solidFill>
              </a:rPr>
              <a:t>Tomographic Ultrasound Imaging – TUI</a:t>
            </a:r>
            <a:r>
              <a:rPr lang="hr-HR" dirty="0"/>
              <a:t/>
            </a:r>
            <a:br>
              <a:rPr lang="hr-HR" dirty="0"/>
            </a:br>
            <a:endParaRPr lang="hr-HR" dirty="0" smtClean="0">
              <a:solidFill>
                <a:srgbClr val="0070C0"/>
              </a:solidFill>
            </a:endParaRPr>
          </a:p>
        </p:txBody>
      </p:sp>
      <p:pic>
        <p:nvPicPr>
          <p:cNvPr id="37891" name="Picture 3" descr="H:\ADENOMIOZA II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2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H:\ADENOMIOZA II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2708275"/>
            <a:ext cx="454501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10"/>
          <p:cNvSpPr txBox="1">
            <a:spLocks noRot="1" noChangeArrowheads="1"/>
          </p:cNvSpPr>
          <p:nvPr/>
        </p:nvSpPr>
        <p:spPr bwMode="auto">
          <a:xfrm>
            <a:off x="0" y="1700213"/>
            <a:ext cx="45148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hr-HR" sz="2800">
                <a:latin typeface="Calibri" pitchFamily="34" charset="0"/>
              </a:rPr>
              <a:t>coronary	</a:t>
            </a:r>
            <a:endParaRPr lang="en-US" sz="2800">
              <a:latin typeface="Calibri" pitchFamily="34" charset="0"/>
            </a:endParaRPr>
          </a:p>
        </p:txBody>
      </p:sp>
      <p:sp>
        <p:nvSpPr>
          <p:cNvPr id="37894" name="Rectangle 10"/>
          <p:cNvSpPr txBox="1">
            <a:spLocks noRot="1" noChangeArrowheads="1"/>
          </p:cNvSpPr>
          <p:nvPr/>
        </p:nvSpPr>
        <p:spPr bwMode="auto">
          <a:xfrm>
            <a:off x="4514850" y="1760538"/>
            <a:ext cx="451485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hr-HR" sz="2800">
                <a:latin typeface="Calibri" pitchFamily="34" charset="0"/>
              </a:rPr>
              <a:t>transverse</a:t>
            </a:r>
            <a:endParaRPr lang="en-US" sz="2800">
              <a:latin typeface="Calibri" pitchFamily="34" charset="0"/>
            </a:endParaRPr>
          </a:p>
        </p:txBody>
      </p:sp>
      <p:sp>
        <p:nvSpPr>
          <p:cNvPr id="9" name="Rectangle 10"/>
          <p:cNvSpPr txBox="1">
            <a:spLocks noRot="1" noChangeArrowheads="1"/>
          </p:cNvSpPr>
          <p:nvPr/>
        </p:nvSpPr>
        <p:spPr>
          <a:xfrm>
            <a:off x="323850" y="2708275"/>
            <a:ext cx="360363" cy="144463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250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r-HR" sz="2800" dirty="0">
                <a:latin typeface="+mn-lt"/>
                <a:cs typeface="+mn-cs"/>
              </a:rPr>
              <a:t>	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10" name="Rectangle 10"/>
          <p:cNvSpPr txBox="1">
            <a:spLocks noRot="1" noChangeArrowheads="1"/>
          </p:cNvSpPr>
          <p:nvPr/>
        </p:nvSpPr>
        <p:spPr>
          <a:xfrm>
            <a:off x="4929188" y="2708275"/>
            <a:ext cx="363537" cy="149225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250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r-HR" sz="2800" dirty="0">
                <a:latin typeface="+mn-lt"/>
                <a:cs typeface="+mn-cs"/>
              </a:rPr>
              <a:t>	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176072" y="6294040"/>
            <a:ext cx="2791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2800" dirty="0" smtClean="0">
                <a:solidFill>
                  <a:schemeClr val="tx2"/>
                </a:solidFill>
              </a:rPr>
              <a:t>3D ULTRASOUND</a:t>
            </a:r>
            <a:endParaRPr lang="hr-HR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811530" y="692696"/>
            <a:ext cx="7520940" cy="548640"/>
          </a:xfrm>
        </p:spPr>
        <p:txBody>
          <a:bodyPr/>
          <a:lstStyle/>
          <a:p>
            <a:pPr lvl="0" algn="ctr"/>
            <a:r>
              <a:rPr lang="hr-HR" dirty="0" smtClean="0">
                <a:solidFill>
                  <a:srgbClr val="0070C0"/>
                </a:solidFill>
              </a:rPr>
              <a:t>Adenomyosis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/>
              <a:t/>
            </a:r>
            <a:br>
              <a:rPr lang="hr-HR" dirty="0"/>
            </a:br>
            <a:endParaRPr lang="hr-HR" dirty="0" smtClean="0">
              <a:solidFill>
                <a:srgbClr val="0070C0"/>
              </a:solidFill>
            </a:endParaRPr>
          </a:p>
        </p:txBody>
      </p:sp>
      <p:sp>
        <p:nvSpPr>
          <p:cNvPr id="9" name="Rectangle 10"/>
          <p:cNvSpPr txBox="1">
            <a:spLocks noRot="1" noChangeArrowheads="1"/>
          </p:cNvSpPr>
          <p:nvPr/>
        </p:nvSpPr>
        <p:spPr>
          <a:xfrm>
            <a:off x="2051720" y="1772816"/>
            <a:ext cx="1367830" cy="648717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r-HR" sz="2800" dirty="0">
                <a:latin typeface="+mn-lt"/>
                <a:cs typeface="+mn-cs"/>
              </a:rPr>
              <a:t>	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176072" y="6294040"/>
            <a:ext cx="2791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2800" dirty="0" smtClean="0">
                <a:solidFill>
                  <a:schemeClr val="tx2"/>
                </a:solidFill>
              </a:rPr>
              <a:t>3D ULTRASOUND</a:t>
            </a:r>
            <a:endParaRPr lang="hr-HR" sz="2800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Users\Wicked\Desktop\Adenomioz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3" y="836240"/>
            <a:ext cx="7128792" cy="54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3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920147" y="6303101"/>
            <a:ext cx="7520940" cy="548640"/>
          </a:xfrm>
        </p:spPr>
        <p:txBody>
          <a:bodyPr/>
          <a:lstStyle/>
          <a:p>
            <a:pPr lvl="0" algn="ctr"/>
            <a:r>
              <a:rPr lang="hr-HR" sz="2400" dirty="0"/>
              <a:t>Tomographic Ultrasound Imaging – TUI</a:t>
            </a:r>
            <a:endParaRPr lang="hr-HR" sz="2400" dirty="0" smtClean="0"/>
          </a:p>
        </p:txBody>
      </p:sp>
      <p:sp>
        <p:nvSpPr>
          <p:cNvPr id="9" name="Rectangle 10"/>
          <p:cNvSpPr txBox="1">
            <a:spLocks noRot="1" noChangeArrowheads="1"/>
          </p:cNvSpPr>
          <p:nvPr/>
        </p:nvSpPr>
        <p:spPr>
          <a:xfrm>
            <a:off x="2051720" y="1772816"/>
            <a:ext cx="1367830" cy="648717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r-HR" sz="2800" dirty="0">
                <a:latin typeface="+mn-lt"/>
                <a:cs typeface="+mn-cs"/>
              </a:rPr>
              <a:t>	</a:t>
            </a: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6146" name="Picture 2" descr="C:\Users\Wicked\Desktop\Adenomyosis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34115"/>
            <a:ext cx="7274019" cy="556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3851" y="54868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 smtClean="0">
                <a:solidFill>
                  <a:srgbClr val="0070C0"/>
                </a:solidFill>
              </a:rPr>
              <a:t>Adenomyosis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520940" cy="548640"/>
          </a:xfrm>
        </p:spPr>
        <p:txBody>
          <a:bodyPr/>
          <a:lstStyle/>
          <a:p>
            <a:r>
              <a:rPr lang="en-US" dirty="0"/>
              <a:t>MECHANISMS OF IMPLANTATION: STRATEGIES OF SUCCESSFUL PREGNANCY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157192"/>
            <a:ext cx="7520940" cy="3579849"/>
          </a:xfrm>
        </p:spPr>
        <p:txBody>
          <a:bodyPr>
            <a:normAutofit/>
          </a:bodyPr>
          <a:lstStyle/>
          <a:p>
            <a:r>
              <a:rPr lang="hr-HR" sz="1800" dirty="0" smtClean="0"/>
              <a:t>      Division </a:t>
            </a:r>
            <a:r>
              <a:rPr lang="hr-HR" sz="1800" dirty="0"/>
              <a:t>of Reproductive Sciences, Perinatal Institute, Cincinnati </a:t>
            </a:r>
            <a:r>
              <a:rPr lang="hr-HR" sz="1800" dirty="0" smtClean="0"/>
              <a:t>Children's Hospital </a:t>
            </a:r>
            <a:r>
              <a:rPr lang="hr-HR" sz="1800" dirty="0"/>
              <a:t>Medical Center, University of Cincinnati College of Medicine, Cincinnati, Ohio, USA</a:t>
            </a:r>
            <a:r>
              <a:rPr lang="hr-HR" sz="1800" dirty="0" smtClean="0"/>
              <a:t>.</a:t>
            </a:r>
          </a:p>
          <a:p>
            <a:endParaRPr lang="hr-HR" sz="1800" dirty="0"/>
          </a:p>
        </p:txBody>
      </p:sp>
      <p:sp>
        <p:nvSpPr>
          <p:cNvPr id="4" name="Rectangle 3"/>
          <p:cNvSpPr/>
          <p:nvPr/>
        </p:nvSpPr>
        <p:spPr>
          <a:xfrm>
            <a:off x="6516216" y="57332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hr-HR" sz="2000" b="1" dirty="0" smtClean="0"/>
              <a:t>Jeeyeon Cha,</a:t>
            </a:r>
          </a:p>
          <a:p>
            <a:pPr lvl="1"/>
            <a:r>
              <a:rPr lang="hr-HR" sz="2000" b="1" dirty="0" smtClean="0"/>
              <a:t>Xiaofei Sun &amp;</a:t>
            </a:r>
          </a:p>
          <a:p>
            <a:pPr lvl="1"/>
            <a:r>
              <a:rPr lang="hr-HR" sz="2000" b="1" dirty="0" smtClean="0"/>
              <a:t>Sudhansu K Dey</a:t>
            </a:r>
            <a:endParaRPr lang="hr-HR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551317" y="1772816"/>
            <a:ext cx="8424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/>
              <a:t>About </a:t>
            </a:r>
            <a:r>
              <a:rPr lang="hr-HR" sz="4400" b="1" dirty="0">
                <a:solidFill>
                  <a:srgbClr val="0070C0"/>
                </a:solidFill>
              </a:rPr>
              <a:t>75%</a:t>
            </a:r>
            <a:r>
              <a:rPr lang="hr-HR" sz="4400" dirty="0"/>
              <a:t> of failed pregnancies from fertilization to parturition are considered to be due to implantation failure</a:t>
            </a:r>
          </a:p>
        </p:txBody>
      </p:sp>
    </p:spTree>
    <p:extLst>
      <p:ext uri="{BB962C8B-B14F-4D97-AF65-F5344CB8AC3E}">
        <p14:creationId xmlns:p14="http://schemas.microsoft.com/office/powerpoint/2010/main" val="1546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23851" y="54868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 smtClean="0">
                <a:solidFill>
                  <a:srgbClr val="0070C0"/>
                </a:solidFill>
              </a:rPr>
              <a:t>Adenomyosis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 smtClean="0">
              <a:solidFill>
                <a:srgbClr val="0070C0"/>
              </a:solidFill>
            </a:endParaRPr>
          </a:p>
        </p:txBody>
      </p:sp>
      <p:pic>
        <p:nvPicPr>
          <p:cNvPr id="7" name="Adenomyosis_9.CalcCin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865931"/>
            <a:ext cx="7108996" cy="5443389"/>
          </a:xfrm>
        </p:spPr>
      </p:pic>
    </p:spTree>
    <p:extLst>
      <p:ext uri="{BB962C8B-B14F-4D97-AF65-F5344CB8AC3E}">
        <p14:creationId xmlns:p14="http://schemas.microsoft.com/office/powerpoint/2010/main" val="36449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07704" y="30687"/>
            <a:ext cx="5289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4000" dirty="0" smtClean="0">
                <a:solidFill>
                  <a:srgbClr val="0070C0"/>
                </a:solidFill>
              </a:rPr>
              <a:t>SonoAVC folikulometrija</a:t>
            </a:r>
            <a:endParaRPr lang="hr-HR" sz="4000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Wicked\Desktop\Endometralni polip i SonoAVC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36847"/>
            <a:ext cx="7597487" cy="58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0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07704" y="30687"/>
            <a:ext cx="5289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4000" dirty="0" smtClean="0">
                <a:solidFill>
                  <a:srgbClr val="0070C0"/>
                </a:solidFill>
              </a:rPr>
              <a:t>SonoAVC folikulometrija</a:t>
            </a:r>
            <a:endParaRPr lang="hr-HR" sz="4000" dirty="0">
              <a:solidFill>
                <a:srgbClr val="0070C0"/>
              </a:solidFill>
            </a:endParaRPr>
          </a:p>
        </p:txBody>
      </p:sp>
      <p:pic>
        <p:nvPicPr>
          <p:cNvPr id="8198" name="Picture 6" descr="C:\Users\Wicked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46" y="2369691"/>
            <a:ext cx="58515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Wicked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" y="830822"/>
            <a:ext cx="58515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07704" y="30687"/>
            <a:ext cx="5289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4000" dirty="0" smtClean="0">
                <a:solidFill>
                  <a:srgbClr val="0070C0"/>
                </a:solidFill>
              </a:rPr>
              <a:t>SonoAVC folikulometrija</a:t>
            </a:r>
            <a:endParaRPr lang="hr-HR" sz="4000" dirty="0">
              <a:solidFill>
                <a:srgbClr val="0070C0"/>
              </a:solidFill>
            </a:endParaRPr>
          </a:p>
        </p:txBody>
      </p:sp>
      <p:pic>
        <p:nvPicPr>
          <p:cNvPr id="9218" name="Picture 2" descr="C:\Users\Wicked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1" y="908720"/>
            <a:ext cx="7349033" cy="40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6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07704" y="30687"/>
            <a:ext cx="5289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4000" dirty="0" smtClean="0">
                <a:solidFill>
                  <a:srgbClr val="0070C0"/>
                </a:solidFill>
              </a:rPr>
              <a:t>SonoAVC folikulometrija</a:t>
            </a:r>
            <a:endParaRPr lang="hr-HR" sz="4000" dirty="0">
              <a:solidFill>
                <a:srgbClr val="0070C0"/>
              </a:solidFill>
            </a:endParaRPr>
          </a:p>
        </p:txBody>
      </p:sp>
      <p:pic>
        <p:nvPicPr>
          <p:cNvPr id="4" name="Endometralni polip i SonoAVC_11.CalcCin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943" y="742630"/>
            <a:ext cx="7363173" cy="5638014"/>
          </a:xfrm>
        </p:spPr>
      </p:pic>
    </p:spTree>
    <p:extLst>
      <p:ext uri="{BB962C8B-B14F-4D97-AF65-F5344CB8AC3E}">
        <p14:creationId xmlns:p14="http://schemas.microsoft.com/office/powerpoint/2010/main" val="26183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     </a:t>
            </a:r>
            <a:r>
              <a:rPr lang="hr-HR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</a:t>
            </a:r>
            <a:endParaRPr lang="hr-HR"/>
          </a:p>
        </p:txBody>
      </p:sp>
      <p:pic>
        <p:nvPicPr>
          <p:cNvPr id="33796" name="Picture 2" descr="C:\Users\Wicked\Desktop\Albert Despot\budin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7856537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6"/>
          <p:cNvSpPr txBox="1">
            <a:spLocks noRot="1" noChangeArrowheads="1"/>
          </p:cNvSpPr>
          <p:nvPr/>
        </p:nvSpPr>
        <p:spPr bwMode="auto">
          <a:xfrm>
            <a:off x="468313" y="-242888"/>
            <a:ext cx="83058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hr-HR" sz="3600" b="1" dirty="0">
                <a:solidFill>
                  <a:srgbClr val="0070C0"/>
                </a:solidFill>
                <a:latin typeface="Calibri" pitchFamily="34" charset="0"/>
              </a:rPr>
              <a:t>SonoAVC - PCOS</a:t>
            </a:r>
          </a:p>
        </p:txBody>
      </p:sp>
      <p:sp>
        <p:nvSpPr>
          <p:cNvPr id="5" name="Pravokutnik 4"/>
          <p:cNvSpPr/>
          <p:nvPr/>
        </p:nvSpPr>
        <p:spPr>
          <a:xfrm>
            <a:off x="1475656" y="913882"/>
            <a:ext cx="792163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     </a:t>
            </a:r>
            <a:r>
              <a:rPr lang="hr-HR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</a:t>
            </a:r>
            <a:endParaRPr lang="hr-HR"/>
          </a:p>
        </p:txBody>
      </p:sp>
      <p:pic>
        <p:nvPicPr>
          <p:cNvPr id="34820" name="Picture 2" descr="C:\Users\Wicked\Desktop\Albert Despot\budin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2178050"/>
            <a:ext cx="62420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 descr="C:\Users\Wicked\Desktop\Albert Despot\budini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7463"/>
            <a:ext cx="5795963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6"/>
          <p:cNvSpPr txBox="1">
            <a:spLocks noRot="1" noChangeArrowheads="1"/>
          </p:cNvSpPr>
          <p:nvPr/>
        </p:nvSpPr>
        <p:spPr bwMode="auto">
          <a:xfrm>
            <a:off x="3276600" y="301625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hr-HR" sz="4400" b="1" dirty="0">
                <a:solidFill>
                  <a:srgbClr val="0070C0"/>
                </a:solidFill>
                <a:latin typeface="Calibri" pitchFamily="34" charset="0"/>
              </a:rPr>
              <a:t>SonoAVC </a:t>
            </a:r>
          </a:p>
          <a:p>
            <a:pPr algn="ctr" eaLnBrk="1" hangingPunct="1"/>
            <a:r>
              <a:rPr lang="hr-HR" sz="4400" b="1" dirty="0">
                <a:solidFill>
                  <a:srgbClr val="0070C0"/>
                </a:solidFill>
                <a:latin typeface="Calibri" pitchFamily="34" charset="0"/>
              </a:rPr>
              <a:t>PCOS</a:t>
            </a:r>
          </a:p>
        </p:txBody>
      </p:sp>
      <p:sp>
        <p:nvSpPr>
          <p:cNvPr id="6" name="Pravokutnik 4"/>
          <p:cNvSpPr/>
          <p:nvPr/>
        </p:nvSpPr>
        <p:spPr>
          <a:xfrm>
            <a:off x="323528" y="85725"/>
            <a:ext cx="792163" cy="215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mtClean="0"/>
              <a:t>     </a:t>
            </a:r>
            <a:r>
              <a:rPr lang="hr-HR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</a:t>
            </a:r>
            <a:endParaRPr lang="hr-HR"/>
          </a:p>
        </p:txBody>
      </p:sp>
      <p:pic>
        <p:nvPicPr>
          <p:cNvPr id="35843" name="Picture 5" descr="C:\Users\Wicked\Desktop\Albert Despot\budini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15888"/>
            <a:ext cx="5473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C:\Users\Wicked\Desktop\Albert Despot\budini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19375"/>
            <a:ext cx="56515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6"/>
          <p:cNvSpPr txBox="1">
            <a:spLocks noRot="1" noChangeArrowheads="1"/>
          </p:cNvSpPr>
          <p:nvPr/>
        </p:nvSpPr>
        <p:spPr bwMode="auto">
          <a:xfrm>
            <a:off x="3276600" y="301625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hr-HR" sz="4400" b="1" dirty="0">
                <a:solidFill>
                  <a:srgbClr val="0070C0"/>
                </a:solidFill>
                <a:latin typeface="Calibri" pitchFamily="34" charset="0"/>
              </a:rPr>
              <a:t>SonoAVC </a:t>
            </a:r>
          </a:p>
          <a:p>
            <a:pPr algn="ctr" eaLnBrk="1" hangingPunct="1"/>
            <a:r>
              <a:rPr lang="hr-HR" sz="4400" b="1" dirty="0">
                <a:solidFill>
                  <a:srgbClr val="0070C0"/>
                </a:solidFill>
                <a:latin typeface="Calibri" pitchFamily="34" charset="0"/>
              </a:rPr>
              <a:t>PCOS</a:t>
            </a:r>
          </a:p>
        </p:txBody>
      </p:sp>
      <p:sp>
        <p:nvSpPr>
          <p:cNvPr id="6" name="Pravokutnik 4"/>
          <p:cNvSpPr/>
          <p:nvPr/>
        </p:nvSpPr>
        <p:spPr>
          <a:xfrm>
            <a:off x="1979712" y="548680"/>
            <a:ext cx="288032" cy="1079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ravokutnik 4"/>
          <p:cNvSpPr/>
          <p:nvPr/>
        </p:nvSpPr>
        <p:spPr>
          <a:xfrm>
            <a:off x="5500688" y="3068960"/>
            <a:ext cx="288032" cy="1079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C:\Users\Wicked\Downloads\TaskForce_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19" y="1052736"/>
            <a:ext cx="7632848" cy="56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30027" y="260648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 smtClean="0">
                <a:solidFill>
                  <a:srgbClr val="0070C0"/>
                </a:solidFill>
              </a:rPr>
              <a:t>TRODIMENZIONALNI ULTRAZVUK</a:t>
            </a:r>
          </a:p>
        </p:txBody>
      </p:sp>
    </p:spTree>
    <p:extLst>
      <p:ext uri="{BB962C8B-B14F-4D97-AF65-F5344CB8AC3E}">
        <p14:creationId xmlns:p14="http://schemas.microsoft.com/office/powerpoint/2010/main" val="14724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C:\Users\Wicked\Downloads\arquebus-0e79063bd77ecc7e26da7508f752943aea6acd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69" y="1031108"/>
            <a:ext cx="7488832" cy="56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52677" y="18864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 smtClean="0">
                <a:solidFill>
                  <a:srgbClr val="0070C0"/>
                </a:solidFill>
              </a:rPr>
              <a:t>dvoDIMENZIONALNI color doppler</a:t>
            </a:r>
          </a:p>
          <a:p>
            <a:pPr algn="ctr"/>
            <a:r>
              <a:rPr lang="hr-HR" dirty="0">
                <a:solidFill>
                  <a:srgbClr val="0070C0"/>
                </a:solidFill>
              </a:rPr>
              <a:t>RESISTANCE INDEX</a:t>
            </a:r>
            <a:endParaRPr lang="hr-HR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340768"/>
            <a:ext cx="7520940" cy="3579849"/>
          </a:xfrm>
        </p:spPr>
        <p:txBody>
          <a:bodyPr>
            <a:normAutofit/>
          </a:bodyPr>
          <a:lstStyle/>
          <a:p>
            <a:r>
              <a:rPr lang="hr-HR" sz="3600" b="0" dirty="0" smtClean="0"/>
              <a:t>   In </a:t>
            </a:r>
            <a:r>
              <a:rPr lang="hr-HR" sz="3600" b="0" dirty="0"/>
              <a:t>practice less than </a:t>
            </a:r>
            <a:r>
              <a:rPr lang="hr-HR" sz="3600" dirty="0">
                <a:solidFill>
                  <a:srgbClr val="0070C0"/>
                </a:solidFill>
              </a:rPr>
              <a:t>5%</a:t>
            </a:r>
            <a:r>
              <a:rPr lang="hr-HR" sz="3600" b="0" dirty="0"/>
              <a:t> of oocytes colected in vitro fertilization (IVF) cycles and only </a:t>
            </a:r>
            <a:r>
              <a:rPr lang="hr-HR" sz="3600" dirty="0">
                <a:solidFill>
                  <a:srgbClr val="0070C0"/>
                </a:solidFill>
              </a:rPr>
              <a:t>20</a:t>
            </a:r>
            <a:r>
              <a:rPr lang="hr-HR" sz="3600" b="0" dirty="0"/>
              <a:t> to </a:t>
            </a:r>
            <a:r>
              <a:rPr lang="hr-HR" sz="3600" dirty="0">
                <a:solidFill>
                  <a:srgbClr val="0070C0"/>
                </a:solidFill>
              </a:rPr>
              <a:t>25%</a:t>
            </a:r>
            <a:r>
              <a:rPr lang="hr-HR" sz="3600" b="0" dirty="0"/>
              <a:t> of embryos transferred lead to </a:t>
            </a:r>
            <a:r>
              <a:rPr lang="hr-HR" sz="3600" b="0"/>
              <a:t>birth </a:t>
            </a:r>
            <a:r>
              <a:rPr lang="hr-HR" sz="3600" b="0" smtClean="0"/>
              <a:t>and </a:t>
            </a:r>
            <a:r>
              <a:rPr lang="hr-HR" sz="3600" b="0" dirty="0"/>
              <a:t>take-home baby.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520940" cy="548640"/>
          </a:xfrm>
        </p:spPr>
        <p:txBody>
          <a:bodyPr/>
          <a:lstStyle/>
          <a:p>
            <a:r>
              <a:rPr lang="hr-HR" dirty="0"/>
              <a:t>The Actors of Human Implantation: </a:t>
            </a:r>
            <a:br>
              <a:rPr lang="hr-HR" dirty="0"/>
            </a:br>
            <a:r>
              <a:rPr lang="hr-HR" dirty="0"/>
              <a:t>Gametes, Embryo, Endometrium</a:t>
            </a:r>
            <a:br>
              <a:rPr lang="hr-HR" dirty="0"/>
            </a:b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6660232" y="58900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/>
              <a:t>Virginie Gridelet et al.</a:t>
            </a:r>
            <a:br>
              <a:rPr lang="hr-HR" b="1" dirty="0"/>
            </a:br>
            <a:r>
              <a:rPr lang="hr-HR" b="1" dirty="0"/>
              <a:t>University of Liege</a:t>
            </a:r>
            <a:br>
              <a:rPr lang="hr-HR" b="1" dirty="0"/>
            </a:br>
            <a:r>
              <a:rPr lang="hr-HR" b="1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21724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Wicked\Downloads\000024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80430" cy="4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41586"/>
            <a:ext cx="869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rgbClr val="0070C0"/>
                </a:solidFill>
              </a:rPr>
              <a:t>Praktična </a:t>
            </a:r>
            <a:r>
              <a:rPr lang="hr-HR" sz="2000" dirty="0">
                <a:solidFill>
                  <a:srgbClr val="0070C0"/>
                </a:solidFill>
              </a:rPr>
              <a:t>primjena trodimenzionalnog ultrazvuka u ginekologiji i </a:t>
            </a:r>
            <a:r>
              <a:rPr lang="hr-HR" sz="2000" dirty="0" smtClean="0">
                <a:solidFill>
                  <a:srgbClr val="0070C0"/>
                </a:solidFill>
              </a:rPr>
              <a:t>opstetriciji </a:t>
            </a:r>
            <a:r>
              <a:rPr lang="hr-HR" sz="2000" dirty="0">
                <a:solidFill>
                  <a:srgbClr val="0070C0"/>
                </a:solidFill>
              </a:rPr>
              <a:t>Practical application of 3D ultrasound in gynecology and obstetrics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576" y="6330475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3D ultrasound education - II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749472"/>
            <a:ext cx="8551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/>
              <a:t>Opatija , Grand </a:t>
            </a:r>
            <a:r>
              <a:rPr lang="hr-HR" sz="2800" b="1" dirty="0" smtClean="0"/>
              <a:t>Hotel </a:t>
            </a:r>
            <a:r>
              <a:rPr lang="hr-HR" sz="2800" b="1" dirty="0"/>
              <a:t>4 opatijska </a:t>
            </a:r>
            <a:r>
              <a:rPr lang="hr-HR" sz="2800" b="1" dirty="0" smtClean="0"/>
              <a:t>cvijeta</a:t>
            </a:r>
            <a:endParaRPr lang="hr-HR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685869" y="6330474"/>
            <a:ext cx="3238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smtClean="0"/>
              <a:t>09</a:t>
            </a:r>
            <a:r>
              <a:rPr lang="hr-HR" sz="2400" dirty="0"/>
              <a:t>. – 10. svibnja </a:t>
            </a:r>
            <a:r>
              <a:rPr lang="hr-HR" sz="2400" dirty="0" smtClean="0"/>
              <a:t>2014.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7202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87446"/>
            <a:ext cx="8695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dirty="0" smtClean="0">
                <a:solidFill>
                  <a:srgbClr val="0070C0"/>
                </a:solidFill>
              </a:rPr>
              <a:t>1. Hrvatski </a:t>
            </a:r>
            <a:r>
              <a:rPr lang="hr-HR" sz="2800" dirty="0">
                <a:solidFill>
                  <a:srgbClr val="0070C0"/>
                </a:solidFill>
              </a:rPr>
              <a:t>kongres o </a:t>
            </a:r>
            <a:r>
              <a:rPr lang="hr-HR" sz="2800" dirty="0" smtClean="0">
                <a:solidFill>
                  <a:srgbClr val="0070C0"/>
                </a:solidFill>
              </a:rPr>
              <a:t>naprednom ultrazvuku u </a:t>
            </a:r>
            <a:r>
              <a:rPr lang="hr-HR" sz="2800" dirty="0">
                <a:solidFill>
                  <a:srgbClr val="0070C0"/>
                </a:solidFill>
              </a:rPr>
              <a:t>ginekologiji i opstetriciji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708" y="6350834"/>
            <a:ext cx="8551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/>
              <a:t>Poreč , Hotel Parentium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2580" y="6366182"/>
            <a:ext cx="3523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smtClean="0"/>
              <a:t>09</a:t>
            </a:r>
            <a:r>
              <a:rPr lang="hr-HR" sz="2400" dirty="0"/>
              <a:t>. – </a:t>
            </a:r>
            <a:r>
              <a:rPr lang="hr-HR" sz="2400" dirty="0" smtClean="0"/>
              <a:t>12. listopada 2014.</a:t>
            </a:r>
            <a:endParaRPr lang="hr-HR" sz="2400" dirty="0"/>
          </a:p>
        </p:txBody>
      </p:sp>
      <p:pic>
        <p:nvPicPr>
          <p:cNvPr id="13314" name="Picture 2" descr="C:\Users\Wicked\Downloads\hotel-parentium-na-sli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05" y="1631068"/>
            <a:ext cx="7079652" cy="4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3480" y="1041553"/>
            <a:ext cx="86952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200" dirty="0" smtClean="0">
                <a:solidFill>
                  <a:srgbClr val="0070C0"/>
                </a:solidFill>
              </a:rPr>
              <a:t>Nove dimenzije, nove tehnologije i novi software-i </a:t>
            </a:r>
            <a:endParaRPr lang="hr-HR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4505"/>
            <a:ext cx="4338638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2161" y="11219"/>
            <a:ext cx="4081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 smtClean="0">
                <a:solidFill>
                  <a:srgbClr val="0070C0"/>
                </a:solidFill>
              </a:rPr>
              <a:t>In vivo fertilization</a:t>
            </a:r>
            <a:endParaRPr lang="hr-HR" sz="40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8190" y="2492896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rgbClr val="0070C0"/>
                </a:solidFill>
              </a:rPr>
              <a:t>St. </a:t>
            </a:r>
            <a:r>
              <a:rPr lang="hr-HR" sz="2000" dirty="0">
                <a:solidFill>
                  <a:srgbClr val="0070C0"/>
                </a:solidFill>
              </a:rPr>
              <a:t>p</a:t>
            </a:r>
            <a:r>
              <a:rPr lang="hr-HR" sz="2000" dirty="0" smtClean="0">
                <a:solidFill>
                  <a:srgbClr val="0070C0"/>
                </a:solidFill>
              </a:rPr>
              <a:t>ost 17 x in vitro </a:t>
            </a:r>
            <a:r>
              <a:rPr lang="hr-HR" sz="2000" dirty="0">
                <a:solidFill>
                  <a:srgbClr val="0070C0"/>
                </a:solidFill>
              </a:rPr>
              <a:t>fertilization</a:t>
            </a:r>
          </a:p>
          <a:p>
            <a:r>
              <a:rPr lang="hr-HR" sz="2000" dirty="0" smtClean="0">
                <a:solidFill>
                  <a:srgbClr val="0070C0"/>
                </a:solidFill>
              </a:rPr>
              <a:t> </a:t>
            </a:r>
            <a:endParaRPr lang="hr-HR" sz="20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7432" y="5097625"/>
            <a:ext cx="4236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sz="2000" dirty="0" smtClean="0"/>
              <a:t>Schrödingerova superpozicija</a:t>
            </a:r>
          </a:p>
          <a:p>
            <a:r>
              <a:rPr lang="hr-HR" sz="2000" dirty="0"/>
              <a:t>Heisenbergov princip neodređenosti</a:t>
            </a:r>
          </a:p>
          <a:p>
            <a:r>
              <a:rPr lang="hr-BA" sz="2000" dirty="0"/>
              <a:t>K</a:t>
            </a:r>
            <a:r>
              <a:rPr lang="hr-BA" sz="2000" dirty="0" smtClean="0"/>
              <a:t>vantna </a:t>
            </a:r>
            <a:r>
              <a:rPr lang="hr-BA" sz="2000" dirty="0"/>
              <a:t>fizika</a:t>
            </a:r>
          </a:p>
        </p:txBody>
      </p:sp>
    </p:spTree>
    <p:extLst>
      <p:ext uri="{BB962C8B-B14F-4D97-AF65-F5344CB8AC3E}">
        <p14:creationId xmlns:p14="http://schemas.microsoft.com/office/powerpoint/2010/main" val="5734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880980" cy="3600400"/>
          </a:xfrm>
        </p:spPr>
        <p:txBody>
          <a:bodyPr>
            <a:normAutofit/>
          </a:bodyPr>
          <a:lstStyle/>
          <a:p>
            <a:r>
              <a:rPr lang="hr-HR" sz="2800" b="0" dirty="0" smtClean="0"/>
              <a:t>    The </a:t>
            </a:r>
            <a:r>
              <a:rPr lang="hr-HR" sz="2800" b="0" dirty="0"/>
              <a:t>success of pregnancy depends of </a:t>
            </a:r>
            <a:r>
              <a:rPr lang="hr-HR" sz="2800" b="0" dirty="0">
                <a:solidFill>
                  <a:srgbClr val="0070C0"/>
                </a:solidFill>
              </a:rPr>
              <a:t>receptive endometrium</a:t>
            </a:r>
            <a:r>
              <a:rPr lang="hr-HR" sz="2800" b="0" dirty="0"/>
              <a:t>, a normal blastocyst, a synchronized </a:t>
            </a:r>
            <a:r>
              <a:rPr lang="hr-HR" sz="2800" b="0" dirty="0">
                <a:solidFill>
                  <a:srgbClr val="0070C0"/>
                </a:solidFill>
              </a:rPr>
              <a:t>cross-talk</a:t>
            </a:r>
            <a:r>
              <a:rPr lang="hr-HR" sz="2800" b="0" dirty="0"/>
              <a:t> at the maternal- fetal interface at the time of implantation, and finally a successeful plancetation and </a:t>
            </a:r>
            <a:r>
              <a:rPr lang="hr-HR" sz="2800" b="0" dirty="0">
                <a:solidFill>
                  <a:srgbClr val="0070C0"/>
                </a:solidFill>
              </a:rPr>
              <a:t>remodeling </a:t>
            </a:r>
            <a:r>
              <a:rPr lang="hr-HR" sz="2800" b="0" dirty="0" smtClean="0">
                <a:solidFill>
                  <a:srgbClr val="0070C0"/>
                </a:solidFill>
              </a:rPr>
              <a:t> of </a:t>
            </a:r>
            <a:r>
              <a:rPr lang="hr-HR" sz="2800" b="0" dirty="0">
                <a:solidFill>
                  <a:srgbClr val="0070C0"/>
                </a:solidFill>
              </a:rPr>
              <a:t>uterine vasculature.</a:t>
            </a:r>
          </a:p>
          <a:p>
            <a:endParaRPr lang="hr-HR" sz="2800" b="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0871" y="289113"/>
            <a:ext cx="8496944" cy="1296144"/>
          </a:xfrm>
        </p:spPr>
        <p:txBody>
          <a:bodyPr/>
          <a:lstStyle/>
          <a:p>
            <a:r>
              <a:rPr lang="hr-HR" dirty="0"/>
              <a:t>The Actors of Human Implantation: </a:t>
            </a:r>
            <a:br>
              <a:rPr lang="hr-HR" dirty="0"/>
            </a:br>
            <a:r>
              <a:rPr lang="hr-HR" dirty="0"/>
              <a:t>Gametes, Embryo, Endometrium</a:t>
            </a:r>
            <a:br>
              <a:rPr lang="hr-HR" dirty="0"/>
            </a:b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6660232" y="58583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/>
              <a:t>Virginie Gridelet et al.</a:t>
            </a:r>
            <a:br>
              <a:rPr lang="hr-HR" b="1" dirty="0"/>
            </a:br>
            <a:r>
              <a:rPr lang="hr-HR" b="1" dirty="0"/>
              <a:t>University of Liege</a:t>
            </a:r>
            <a:br>
              <a:rPr lang="hr-HR" b="1" dirty="0"/>
            </a:br>
            <a:r>
              <a:rPr lang="hr-HR" b="1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7994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694712" cy="3579849"/>
          </a:xfrm>
        </p:spPr>
        <p:txBody>
          <a:bodyPr>
            <a:normAutofit lnSpcReduction="10000"/>
          </a:bodyPr>
          <a:lstStyle/>
          <a:p>
            <a:r>
              <a:rPr lang="hr-HR" sz="2800" b="0" dirty="0" smtClean="0"/>
              <a:t>    </a:t>
            </a:r>
            <a:r>
              <a:rPr lang="hr-HR" sz="2800" dirty="0" smtClean="0">
                <a:solidFill>
                  <a:srgbClr val="FF0000"/>
                </a:solidFill>
              </a:rPr>
              <a:t>The </a:t>
            </a:r>
            <a:r>
              <a:rPr lang="hr-HR" sz="2800" dirty="0">
                <a:solidFill>
                  <a:srgbClr val="FF0000"/>
                </a:solidFill>
              </a:rPr>
              <a:t>window of implatation </a:t>
            </a:r>
            <a:r>
              <a:rPr lang="hr-HR" sz="2800" b="0" dirty="0"/>
              <a:t>is a limited time span when blastocyst competency is superimposed on the receptive state of uterus.</a:t>
            </a:r>
          </a:p>
          <a:p>
            <a:r>
              <a:rPr lang="hr-HR" sz="2800" b="0" dirty="0" smtClean="0"/>
              <a:t>    The </a:t>
            </a:r>
            <a:r>
              <a:rPr lang="hr-HR" sz="2800" b="0" dirty="0"/>
              <a:t>window of receptivity is transient in humans, and implatation beyond this window results in: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</a:rPr>
              <a:t>spontaneous miscarriages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</a:rPr>
              <a:t>preeclampsia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</a:rPr>
              <a:t>preterm birth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0871" y="289113"/>
            <a:ext cx="8496944" cy="1296144"/>
          </a:xfrm>
        </p:spPr>
        <p:txBody>
          <a:bodyPr/>
          <a:lstStyle/>
          <a:p>
            <a:r>
              <a:rPr lang="hr-HR" dirty="0"/>
              <a:t>The Actors of Human Implantation: </a:t>
            </a:r>
            <a:br>
              <a:rPr lang="hr-HR" dirty="0"/>
            </a:br>
            <a:r>
              <a:rPr lang="hr-HR" dirty="0"/>
              <a:t>Gametes, Embryo, Endometrium</a:t>
            </a:r>
            <a:br>
              <a:rPr lang="hr-HR" dirty="0"/>
            </a:b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6660232" y="58583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/>
              <a:t>Virginie Gridelet et al.</a:t>
            </a:r>
            <a:br>
              <a:rPr lang="hr-HR" b="1" dirty="0"/>
            </a:br>
            <a:r>
              <a:rPr lang="hr-HR" b="1" dirty="0"/>
              <a:t>University of Liege</a:t>
            </a:r>
            <a:br>
              <a:rPr lang="hr-HR" b="1" dirty="0"/>
            </a:br>
            <a:r>
              <a:rPr lang="hr-HR" b="1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30141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51" y="1340768"/>
            <a:ext cx="8694712" cy="4805605"/>
          </a:xfrm>
        </p:spPr>
        <p:txBody>
          <a:bodyPr>
            <a:noAutofit/>
          </a:bodyPr>
          <a:lstStyle/>
          <a:p>
            <a:r>
              <a:rPr lang="hr-HR" sz="2400" b="0" dirty="0"/>
              <a:t>Implantation process is not easily accessible in vivo </a:t>
            </a:r>
            <a:r>
              <a:rPr lang="hr-HR" sz="2400" b="0" dirty="0" smtClean="0"/>
              <a:t>to</a:t>
            </a:r>
          </a:p>
          <a:p>
            <a:r>
              <a:rPr lang="hr-HR" sz="2400" b="0" dirty="0" smtClean="0"/>
              <a:t>research </a:t>
            </a:r>
            <a:r>
              <a:rPr lang="hr-HR" sz="2400" b="0" dirty="0"/>
              <a:t>for obvious ethical and tehnical reasons.</a:t>
            </a:r>
          </a:p>
          <a:p>
            <a:r>
              <a:rPr lang="hr-HR" sz="2400" b="0" dirty="0"/>
              <a:t>The only way to evaluate it is to extend data </a:t>
            </a:r>
            <a:r>
              <a:rPr lang="hr-HR" sz="2400" b="0" dirty="0" smtClean="0"/>
              <a:t>derived from</a:t>
            </a:r>
            <a:r>
              <a:rPr lang="hr-HR" sz="2400" b="0" dirty="0"/>
              <a:t>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2800" dirty="0">
                <a:solidFill>
                  <a:srgbClr val="FF0000"/>
                </a:solidFill>
              </a:rPr>
              <a:t>Animal studies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</a:rPr>
              <a:t>In vivo endometrium studies (ultrasound ... etc)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2800" dirty="0">
                <a:solidFill>
                  <a:srgbClr val="FF0000"/>
                </a:solidFill>
              </a:rPr>
              <a:t>Embryo separatly studies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2800" dirty="0">
                <a:solidFill>
                  <a:srgbClr val="FF0000"/>
                </a:solidFill>
              </a:rPr>
              <a:t>In vitro endometrium – early blastocyst culture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496944" cy="1296144"/>
          </a:xfrm>
        </p:spPr>
        <p:txBody>
          <a:bodyPr/>
          <a:lstStyle/>
          <a:p>
            <a:r>
              <a:rPr lang="hr-HR" dirty="0"/>
              <a:t>The Actors of Human Implantation: </a:t>
            </a:r>
            <a:br>
              <a:rPr lang="hr-HR" dirty="0"/>
            </a:br>
            <a:r>
              <a:rPr lang="hr-HR" dirty="0"/>
              <a:t>Gametes, Embryo, Endometrium</a:t>
            </a:r>
            <a:br>
              <a:rPr lang="hr-HR" dirty="0"/>
            </a:b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6660232" y="58583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/>
              <a:t>Virginie Gridelet et al.</a:t>
            </a:r>
            <a:br>
              <a:rPr lang="hr-HR" b="1" dirty="0"/>
            </a:br>
            <a:r>
              <a:rPr lang="hr-HR" b="1" dirty="0"/>
              <a:t>University of Liege</a:t>
            </a:r>
            <a:br>
              <a:rPr lang="hr-HR" b="1" dirty="0"/>
            </a:br>
            <a:r>
              <a:rPr lang="hr-HR" b="1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7899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7848872" cy="3456383"/>
          </a:xfrm>
        </p:spPr>
        <p:txBody>
          <a:bodyPr>
            <a:normAutofit/>
          </a:bodyPr>
          <a:lstStyle/>
          <a:p>
            <a:r>
              <a:rPr lang="hr-HR" sz="2800" b="0" dirty="0"/>
              <a:t>Despite extensive research in this field, </a:t>
            </a:r>
            <a:endParaRPr lang="hr-HR" sz="2800" b="0" dirty="0" smtClean="0"/>
          </a:p>
          <a:p>
            <a:r>
              <a:rPr lang="hr-HR" sz="2800" dirty="0" smtClean="0">
                <a:solidFill>
                  <a:srgbClr val="0070C0"/>
                </a:solidFill>
              </a:rPr>
              <a:t>the implantation process </a:t>
            </a:r>
            <a:r>
              <a:rPr lang="hr-HR" sz="2800" dirty="0">
                <a:solidFill>
                  <a:srgbClr val="0070C0"/>
                </a:solidFill>
              </a:rPr>
              <a:t>remains the black box </a:t>
            </a:r>
            <a:r>
              <a:rPr lang="hr-HR" sz="2800" dirty="0" smtClean="0">
                <a:solidFill>
                  <a:srgbClr val="0070C0"/>
                </a:solidFill>
              </a:rPr>
              <a:t>of</a:t>
            </a:r>
          </a:p>
          <a:p>
            <a:r>
              <a:rPr lang="hr-HR" sz="2800" dirty="0">
                <a:solidFill>
                  <a:srgbClr val="0070C0"/>
                </a:solidFill>
              </a:rPr>
              <a:t>t</a:t>
            </a:r>
            <a:r>
              <a:rPr lang="hr-HR" sz="2800" dirty="0" smtClean="0">
                <a:solidFill>
                  <a:srgbClr val="0070C0"/>
                </a:solidFill>
              </a:rPr>
              <a:t>he reproduction</a:t>
            </a:r>
            <a:r>
              <a:rPr lang="hr-HR" sz="2800" b="0" dirty="0" smtClean="0"/>
              <a:t>, even</a:t>
            </a:r>
            <a:r>
              <a:rPr lang="hr-HR" sz="2800" b="0" dirty="0"/>
              <a:t> </a:t>
            </a:r>
            <a:r>
              <a:rPr lang="hr-HR" sz="2800" b="0" dirty="0" smtClean="0"/>
              <a:t>in </a:t>
            </a:r>
            <a:r>
              <a:rPr lang="hr-HR" sz="2800" b="0" dirty="0"/>
              <a:t>2013.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496944" cy="1296144"/>
          </a:xfrm>
        </p:spPr>
        <p:txBody>
          <a:bodyPr/>
          <a:lstStyle/>
          <a:p>
            <a:r>
              <a:rPr lang="hr-HR" dirty="0"/>
              <a:t>The Actors of Human Implantation: </a:t>
            </a:r>
            <a:br>
              <a:rPr lang="hr-HR" dirty="0"/>
            </a:br>
            <a:r>
              <a:rPr lang="hr-HR" dirty="0"/>
              <a:t>Gametes, Embryo, Endometrium</a:t>
            </a:r>
            <a:br>
              <a:rPr lang="hr-HR" dirty="0"/>
            </a:b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6660232" y="58583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/>
              <a:t>Virginie Gridelet et al.</a:t>
            </a:r>
            <a:br>
              <a:rPr lang="hr-HR" b="1" dirty="0"/>
            </a:br>
            <a:r>
              <a:rPr lang="hr-HR" b="1" dirty="0"/>
              <a:t>University of Liege</a:t>
            </a:r>
            <a:br>
              <a:rPr lang="hr-HR" b="1" dirty="0"/>
            </a:br>
            <a:r>
              <a:rPr lang="hr-HR" b="1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148254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288</TotalTime>
  <Words>930</Words>
  <Application>Microsoft Office PowerPoint</Application>
  <PresentationFormat>On-screen Show (4:3)</PresentationFormat>
  <Paragraphs>212</Paragraphs>
  <Slides>52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Angles</vt:lpstr>
      <vt:lpstr>Equation</vt:lpstr>
      <vt:lpstr>UZV dijagnostika u reprodukcijskoj medicini</vt:lpstr>
      <vt:lpstr>Trodimenzionalni ultrazvuk</vt:lpstr>
      <vt:lpstr>The Actors of Human Implantation:  Gametes, Embryo, Endometrium </vt:lpstr>
      <vt:lpstr>MECHANISMS OF IMPLANTATION: STRATEGIES OF SUCCESSFUL PREGNANCY</vt:lpstr>
      <vt:lpstr>The Actors of Human Implantation:  Gametes, Embryo, Endometrium </vt:lpstr>
      <vt:lpstr>The Actors of Human Implantation:  Gametes, Embryo, Endometrium </vt:lpstr>
      <vt:lpstr>The Actors of Human Implantation:  Gametes, Embryo, Endometrium </vt:lpstr>
      <vt:lpstr>The Actors of Human Implantation:  Gametes, Embryo, Endometrium </vt:lpstr>
      <vt:lpstr>The Actors of Human Implantation:  Gametes, Embryo, Endometrium </vt:lpstr>
      <vt:lpstr>Normal thickness of uterine lining </vt:lpstr>
      <vt:lpstr>                        </vt:lpstr>
      <vt:lpstr>                        </vt:lpstr>
      <vt:lpstr>PowerPoint Presentation</vt:lpstr>
      <vt:lpstr>PowerPoint Presentation</vt:lpstr>
      <vt:lpstr>  Volumen “implatacijskog” endometrija  </vt:lpstr>
      <vt:lpstr>   Volumen “implatacijskog”  endometrija  </vt:lpstr>
      <vt:lpstr>Energetski potencijal implatacijskog endometrija                        </vt:lpstr>
      <vt:lpstr> Sterilitet - 43. god. - 18. dan ciklusa Stanje poslije 8 x IVF </vt:lpstr>
      <vt:lpstr>Sterilitet  - 39 god. - 20. dan MC Stanje poslije 5 x IVF</vt:lpstr>
      <vt:lpstr>Mullerian anomalies classification</vt:lpstr>
      <vt:lpstr>Chan YY, Jayprakasan K, Zamora J, Thornton JG, Raine-Fenning N, Coomarasamy A</vt:lpstr>
      <vt:lpstr>                        </vt:lpstr>
      <vt:lpstr>PowerPoint Presentation</vt:lpstr>
      <vt:lpstr>PowerPoint Presentation</vt:lpstr>
      <vt:lpstr>Uterus septatus  12.1 : 29.3 = 0.41 = 41% = septum  uteri</vt:lpstr>
      <vt:lpstr>                        </vt:lpstr>
      <vt:lpstr>PowerPoint Presentation</vt:lpstr>
      <vt:lpstr>Uterus bicornis </vt:lpstr>
      <vt:lpstr>                        </vt:lpstr>
      <vt:lpstr>Uterus didelphys</vt:lpstr>
      <vt:lpstr>             Complete uterine septum</vt:lpstr>
      <vt:lpstr>St. post op. septi uteri                                                        Complete uterine septum</vt:lpstr>
      <vt:lpstr>                        </vt:lpstr>
      <vt:lpstr>PowerPoint Presentation</vt:lpstr>
      <vt:lpstr>PowerPoint Presentation</vt:lpstr>
      <vt:lpstr>Adenomyosis uteri </vt:lpstr>
      <vt:lpstr>Adenomyosis Tomographic Ultrasound Imaging – TUI </vt:lpstr>
      <vt:lpstr>Adenomyosis  </vt:lpstr>
      <vt:lpstr>Tomographic Ultrasound Imaging – TUI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</vt:lpstr>
      <vt:lpstr>                        </vt:lpstr>
      <vt:lpstr>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Wicked</dc:creator>
  <cp:lastModifiedBy>Vedrana Biuk Martinovic</cp:lastModifiedBy>
  <cp:revision>82</cp:revision>
  <dcterms:created xsi:type="dcterms:W3CDTF">2013-08-31T23:21:49Z</dcterms:created>
  <dcterms:modified xsi:type="dcterms:W3CDTF">2013-10-15T09:36:33Z</dcterms:modified>
</cp:coreProperties>
</file>